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7"/>
  </p:notesMasterIdLst>
  <p:sldIdLst>
    <p:sldId id="393" r:id="rId5"/>
    <p:sldId id="528" r:id="rId6"/>
    <p:sldId id="395" r:id="rId8"/>
    <p:sldId id="520" r:id="rId9"/>
    <p:sldId id="585" r:id="rId10"/>
    <p:sldId id="521" r:id="rId11"/>
    <p:sldId id="584" r:id="rId12"/>
    <p:sldId id="513" r:id="rId13"/>
    <p:sldId id="522" r:id="rId14"/>
    <p:sldId id="400" r:id="rId15"/>
    <p:sldId id="409" r:id="rId16"/>
    <p:sldId id="408" r:id="rId17"/>
    <p:sldId id="485" r:id="rId18"/>
    <p:sldId id="407" r:id="rId19"/>
    <p:sldId id="523" r:id="rId20"/>
    <p:sldId id="492" r:id="rId21"/>
    <p:sldId id="488" r:id="rId22"/>
    <p:sldId id="489" r:id="rId23"/>
    <p:sldId id="490" r:id="rId24"/>
    <p:sldId id="491" r:id="rId25"/>
    <p:sldId id="493" r:id="rId26"/>
    <p:sldId id="494" r:id="rId27"/>
    <p:sldId id="495" r:id="rId28"/>
    <p:sldId id="496" r:id="rId29"/>
    <p:sldId id="497" r:id="rId30"/>
    <p:sldId id="498" r:id="rId31"/>
    <p:sldId id="499" r:id="rId32"/>
    <p:sldId id="500" r:id="rId33"/>
    <p:sldId id="501" r:id="rId34"/>
    <p:sldId id="502" r:id="rId35"/>
    <p:sldId id="503" r:id="rId36"/>
    <p:sldId id="504" r:id="rId37"/>
    <p:sldId id="505" r:id="rId38"/>
    <p:sldId id="506" r:id="rId39"/>
    <p:sldId id="507" r:id="rId40"/>
    <p:sldId id="508" r:id="rId41"/>
    <p:sldId id="418" r:id="rId42"/>
    <p:sldId id="419" r:id="rId43"/>
    <p:sldId id="450" r:id="rId44"/>
    <p:sldId id="451" r:id="rId45"/>
    <p:sldId id="525" r:id="rId46"/>
    <p:sldId id="420" r:id="rId47"/>
    <p:sldId id="524" r:id="rId48"/>
    <p:sldId id="430" r:id="rId49"/>
    <p:sldId id="457" r:id="rId50"/>
    <p:sldId id="458" r:id="rId51"/>
    <p:sldId id="454" r:id="rId52"/>
    <p:sldId id="455" r:id="rId53"/>
    <p:sldId id="456" r:id="rId54"/>
    <p:sldId id="479" r:id="rId55"/>
    <p:sldId id="480" r:id="rId56"/>
    <p:sldId id="481" r:id="rId57"/>
    <p:sldId id="482" r:id="rId58"/>
    <p:sldId id="483" r:id="rId59"/>
    <p:sldId id="580" r:id="rId60"/>
    <p:sldId id="583"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5" Type="http://schemas.openxmlformats.org/officeDocument/2006/relationships/commentAuthors" Target="commentAuthors.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45FE83A-D81D-4A78-AC77-D70BA007491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xml"/><Relationship Id="rId2" Type="http://schemas.openxmlformats.org/officeDocument/2006/relationships/tags" Target="../tags/tag10.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file:///C:\Users\1V994W2\PycharmProjects\PPT_Background_Generation/pic_temp/pic_half_right.png" TargetMode="External"/><Relationship Id="rId7" Type="http://schemas.openxmlformats.org/officeDocument/2006/relationships/image" Target="../media/image5.png"/><Relationship Id="rId6" Type="http://schemas.openxmlformats.org/officeDocument/2006/relationships/tags" Target="../tags/tag20.xml"/><Relationship Id="rId5" Type="http://schemas.openxmlformats.org/officeDocument/2006/relationships/image" Target="file:///C:\Users\1V994W2\PycharmProjects\PPT_Background_Generation/pic_temp/pic_half_left.png" TargetMode="External"/><Relationship Id="rId4" Type="http://schemas.openxmlformats.org/officeDocument/2006/relationships/image" Target="../media/image4.png"/><Relationship Id="rId3" Type="http://schemas.openxmlformats.org/officeDocument/2006/relationships/tags" Target="../tags/tag19.xml"/><Relationship Id="rId2" Type="http://schemas.openxmlformats.org/officeDocument/2006/relationships/tags" Target="../tags/tag18.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7.xml"/><Relationship Id="rId2" Type="http://schemas.openxmlformats.org/officeDocument/2006/relationships/tags" Target="../tags/tag26.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6.xml"/><Relationship Id="rId2" Type="http://schemas.openxmlformats.org/officeDocument/2006/relationships/tags" Target="../tags/tag35.xml"/><Relationship Id="rId16" Type="http://schemas.openxmlformats.org/officeDocument/2006/relationships/tags" Target="../tags/tag4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49.xml"/><Relationship Id="rId6" Type="http://schemas.openxmlformats.org/officeDocument/2006/relationships/image" Target="file:///C:\Users\1V994W2\Documents\Tencent%20Files\574576071\FileRecv\&#25340;&#35013;&#32032;&#26448;\&#31616;&#32422;&#28385;&#29256;-60\\42\subject_holdright_238,131,62_0_staid_full_0.png" TargetMode="External"/><Relationship Id="rId5" Type="http://schemas.openxmlformats.org/officeDocument/2006/relationships/image" Target="../media/image6.png"/><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5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58.xml"/><Relationship Id="rId2" Type="http://schemas.openxmlformats.org/officeDocument/2006/relationships/tags" Target="../tags/tag57.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7.xml"/><Relationship Id="rId2" Type="http://schemas.openxmlformats.org/officeDocument/2006/relationships/tags" Target="../tags/tag66.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7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75.xml"/><Relationship Id="rId2" Type="http://schemas.openxmlformats.org/officeDocument/2006/relationships/tags" Target="../tags/tag74.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81.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8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88.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9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3.xml"/><Relationship Id="rId2" Type="http://schemas.openxmlformats.org/officeDocument/2006/relationships/tags" Target="../tags/tag102.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1.xml"/><Relationship Id="rId2" Type="http://schemas.openxmlformats.org/officeDocument/2006/relationships/tags" Target="../tags/tag110.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20.xml"/><Relationship Id="rId2" Type="http://schemas.openxmlformats.org/officeDocument/2006/relationships/tags" Target="../tags/tag119.xml"/><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3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29.xml"/><Relationship Id="rId2" Type="http://schemas.openxmlformats.org/officeDocument/2006/relationships/tags" Target="../tags/tag128.xml"/><Relationship Id="rId16" Type="http://schemas.openxmlformats.org/officeDocument/2006/relationships/tags" Target="../tags/tag138.xml"/><Relationship Id="rId15" Type="http://schemas.openxmlformats.org/officeDocument/2006/relationships/tags" Target="../tags/tag137.xml"/><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4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40.xml"/><Relationship Id="rId2" Type="http://schemas.openxmlformats.org/officeDocument/2006/relationships/tags" Target="../tags/tag139.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53.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6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63.xml"/><Relationship Id="rId2" Type="http://schemas.openxmlformats.org/officeDocument/2006/relationships/tags" Target="../tags/tag162.xml"/><Relationship Id="rId13" Type="http://schemas.openxmlformats.org/officeDocument/2006/relationships/tags" Target="../tags/tag169.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image" Target="file:///C:\Users\1V994W2\PycharmProjects\PPT_Background_Generation/pic_temp/pic_half_right.png" TargetMode="External"/><Relationship Id="rId7" Type="http://schemas.openxmlformats.org/officeDocument/2006/relationships/image" Target="../media/image5.png"/><Relationship Id="rId6" Type="http://schemas.openxmlformats.org/officeDocument/2006/relationships/tags" Target="../tags/tag172.xml"/><Relationship Id="rId5" Type="http://schemas.openxmlformats.org/officeDocument/2006/relationships/image" Target="file:///C:\Users\1V994W2\PycharmProjects\PPT_Background_Generation/pic_temp/pic_half_left.png" TargetMode="External"/><Relationship Id="rId4" Type="http://schemas.openxmlformats.org/officeDocument/2006/relationships/image" Target="../media/image4.png"/><Relationship Id="rId3" Type="http://schemas.openxmlformats.org/officeDocument/2006/relationships/tags" Target="../tags/tag171.xml"/><Relationship Id="rId2" Type="http://schemas.openxmlformats.org/officeDocument/2006/relationships/tags" Target="../tags/tag170.xml"/><Relationship Id="rId13" Type="http://schemas.openxmlformats.org/officeDocument/2006/relationships/tags" Target="../tags/tag177.xml"/><Relationship Id="rId12" Type="http://schemas.openxmlformats.org/officeDocument/2006/relationships/tags" Target="../tags/tag176.xml"/><Relationship Id="rId11" Type="http://schemas.openxmlformats.org/officeDocument/2006/relationships/tags" Target="../tags/tag175.xml"/><Relationship Id="rId10" Type="http://schemas.openxmlformats.org/officeDocument/2006/relationships/tags" Target="../tags/tag174.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8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79.xml"/><Relationship Id="rId2" Type="http://schemas.openxmlformats.org/officeDocument/2006/relationships/tags" Target="../tags/tag178.xml"/><Relationship Id="rId14" Type="http://schemas.openxmlformats.org/officeDocument/2006/relationships/tags" Target="../tags/tag186.xml"/><Relationship Id="rId13" Type="http://schemas.openxmlformats.org/officeDocument/2006/relationships/tags" Target="../tags/tag185.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8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88.xml"/><Relationship Id="rId2" Type="http://schemas.openxmlformats.org/officeDocument/2006/relationships/tags" Target="../tags/tag187.xml"/><Relationship Id="rId16" Type="http://schemas.openxmlformats.org/officeDocument/2006/relationships/tags" Target="../tags/tag197.xml"/><Relationship Id="rId15" Type="http://schemas.openxmlformats.org/officeDocument/2006/relationships/tags" Target="../tags/tag196.xml"/><Relationship Id="rId14" Type="http://schemas.openxmlformats.org/officeDocument/2006/relationships/tags" Target="../tags/tag195.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201.xml"/><Relationship Id="rId6" Type="http://schemas.openxmlformats.org/officeDocument/2006/relationships/image" Target="file:///C:\Users\1V994W2\Documents\Tencent%20Files\574576071\FileRecv\&#25340;&#35013;&#32032;&#26448;\&#31616;&#32422;&#28385;&#29256;-60\\42\subject_holdright_238,131,62_0_staid_full_0.png" TargetMode="External"/><Relationship Id="rId5" Type="http://schemas.openxmlformats.org/officeDocument/2006/relationships/image" Target="../media/image6.png"/><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1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10.xml"/><Relationship Id="rId2" Type="http://schemas.openxmlformats.org/officeDocument/2006/relationships/tags" Target="../tags/tag209.xml"/><Relationship Id="rId14" Type="http://schemas.openxmlformats.org/officeDocument/2006/relationships/tags" Target="../tags/tag217.xml"/><Relationship Id="rId13" Type="http://schemas.openxmlformats.org/officeDocument/2006/relationships/tags" Target="../tags/tag216.xml"/><Relationship Id="rId12" Type="http://schemas.openxmlformats.org/officeDocument/2006/relationships/tags" Target="../tags/tag215.xml"/><Relationship Id="rId11" Type="http://schemas.openxmlformats.org/officeDocument/2006/relationships/tags" Target="../tags/tag214.xml"/><Relationship Id="rId10" Type="http://schemas.openxmlformats.org/officeDocument/2006/relationships/tags" Target="../tags/tag213.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2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19.xml"/><Relationship Id="rId2" Type="http://schemas.openxmlformats.org/officeDocument/2006/relationships/tags" Target="../tags/tag218.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2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27.xml"/><Relationship Id="rId2" Type="http://schemas.openxmlformats.org/officeDocument/2006/relationships/tags" Target="../tags/tag226.xml"/><Relationship Id="rId12" Type="http://schemas.openxmlformats.org/officeDocument/2006/relationships/tags" Target="../tags/tag232.xml"/><Relationship Id="rId11" Type="http://schemas.openxmlformats.org/officeDocument/2006/relationships/tags" Target="../tags/tag231.xml"/><Relationship Id="rId10" Type="http://schemas.openxmlformats.org/officeDocument/2006/relationships/tags" Target="../tags/tag230.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233.xml"/><Relationship Id="rId10" Type="http://schemas.openxmlformats.org/officeDocument/2006/relationships/tags" Target="../tags/tag23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4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40.xml"/><Relationship Id="rId11" Type="http://schemas.openxmlformats.org/officeDocument/2006/relationships/tags" Target="../tags/tag245.xml"/><Relationship Id="rId10" Type="http://schemas.openxmlformats.org/officeDocument/2006/relationships/tags" Target="../tags/tag244.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4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47.xml"/><Relationship Id="rId2" Type="http://schemas.openxmlformats.org/officeDocument/2006/relationships/tags" Target="../tags/tag246.xml"/><Relationship Id="rId13" Type="http://schemas.openxmlformats.org/officeDocument/2006/relationships/tags" Target="../tags/tag253.xml"/><Relationship Id="rId12" Type="http://schemas.openxmlformats.org/officeDocument/2006/relationships/tags" Target="../tags/tag25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55.xml"/><Relationship Id="rId2" Type="http://schemas.openxmlformats.org/officeDocument/2006/relationships/tags" Target="../tags/tag254.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6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63.xml"/><Relationship Id="rId2" Type="http://schemas.openxmlformats.org/officeDocument/2006/relationships/tags" Target="../tags/tag262.xml"/><Relationship Id="rId14" Type="http://schemas.openxmlformats.org/officeDocument/2006/relationships/tags" Target="../tags/tag270.xml"/><Relationship Id="rId13" Type="http://schemas.openxmlformats.org/officeDocument/2006/relationships/tags" Target="../tags/tag269.xml"/><Relationship Id="rId12" Type="http://schemas.openxmlformats.org/officeDocument/2006/relationships/tags" Target="../tags/tag268.xml"/><Relationship Id="rId11" Type="http://schemas.openxmlformats.org/officeDocument/2006/relationships/tags" Target="../tags/tag267.xml"/><Relationship Id="rId10" Type="http://schemas.openxmlformats.org/officeDocument/2006/relationships/tags" Target="../tags/tag266.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7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7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72.xml"/><Relationship Id="rId2" Type="http://schemas.openxmlformats.org/officeDocument/2006/relationships/tags" Target="../tags/tag271.xml"/><Relationship Id="rId14" Type="http://schemas.openxmlformats.org/officeDocument/2006/relationships/tags" Target="../tags/tag279.xml"/><Relationship Id="rId13" Type="http://schemas.openxmlformats.org/officeDocument/2006/relationships/tags" Target="../tags/tag278.xml"/><Relationship Id="rId12" Type="http://schemas.openxmlformats.org/officeDocument/2006/relationships/tags" Target="../tags/tag277.xml"/><Relationship Id="rId11" Type="http://schemas.openxmlformats.org/officeDocument/2006/relationships/tags" Target="../tags/tag276.xml"/><Relationship Id="rId10" Type="http://schemas.openxmlformats.org/officeDocument/2006/relationships/tags" Target="../tags/tag275.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81.xml"/><Relationship Id="rId2" Type="http://schemas.openxmlformats.org/officeDocument/2006/relationships/tags" Target="../tags/tag280.xml"/><Relationship Id="rId16" Type="http://schemas.openxmlformats.org/officeDocument/2006/relationships/tags" Target="../tags/tag290.xml"/><Relationship Id="rId15" Type="http://schemas.openxmlformats.org/officeDocument/2006/relationships/tags" Target="../tags/tag289.xml"/><Relationship Id="rId14" Type="http://schemas.openxmlformats.org/officeDocument/2006/relationships/tags" Target="../tags/tag288.xml"/><Relationship Id="rId13" Type="http://schemas.openxmlformats.org/officeDocument/2006/relationships/tags" Target="../tags/tag287.xml"/><Relationship Id="rId12" Type="http://schemas.openxmlformats.org/officeDocument/2006/relationships/tags" Target="../tags/tag286.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9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9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92.xml"/><Relationship Id="rId2" Type="http://schemas.openxmlformats.org/officeDocument/2006/relationships/tags" Target="../tags/tag291.xml"/><Relationship Id="rId13" Type="http://schemas.openxmlformats.org/officeDocument/2006/relationships/tags" Target="../tags/tag298.xml"/><Relationship Id="rId12" Type="http://schemas.openxmlformats.org/officeDocument/2006/relationships/tags" Target="../tags/tag297.xml"/><Relationship Id="rId11" Type="http://schemas.openxmlformats.org/officeDocument/2006/relationships/tags" Target="../tags/tag296.xml"/><Relationship Id="rId10" Type="http://schemas.openxmlformats.org/officeDocument/2006/relationships/tags" Target="../tags/tag295.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cxnSp>
        <p:nvCxnSpPr>
          <p:cNvPr id="10" name="直接连接符 9"/>
          <p:cNvCxnSpPr/>
          <p:nvPr userDrawn="1">
            <p:custDataLst>
              <p:tags r:id="rId8"/>
            </p:custDataLst>
          </p:nvPr>
        </p:nvCxnSpPr>
        <p:spPr>
          <a:xfrm>
            <a:off x="6604318" y="2989580"/>
            <a:ext cx="435229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文本占位符 5"/>
          <p:cNvSpPr>
            <a:spLocks noGrp="1"/>
          </p:cNvSpPr>
          <p:nvPr>
            <p:ph type="body" sz="quarter" idx="16" hasCustomPrompt="1"/>
            <p:custDataLst>
              <p:tags r:id="rId9"/>
            </p:custDataLst>
          </p:nvPr>
        </p:nvSpPr>
        <p:spPr>
          <a:xfrm>
            <a:off x="6604319" y="4631690"/>
            <a:ext cx="1974215" cy="408940"/>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bg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10"/>
            </p:custDataLst>
          </p:nvPr>
        </p:nvSpPr>
        <p:spPr>
          <a:xfrm>
            <a:off x="9077644" y="4631690"/>
            <a:ext cx="1802765" cy="408940"/>
          </a:xfrm>
          <a:prstGeom prst="rect">
            <a:avLst/>
          </a:prstGeom>
        </p:spPr>
        <p:txBody>
          <a:bodyPr vert="horz" wrap="square" lIns="0" tIns="0" rIns="0" bIns="0" anchor="t" anchorCtr="0">
            <a:normAutofit/>
          </a:bodyPr>
          <a:lstStyle>
            <a:lvl1pPr marL="342900" marR="0" indent="-342900" algn="r" rtl="0" eaLnBrk="1" fontAlgn="auto">
              <a:lnSpc>
                <a:spcPct val="130000"/>
              </a:lnSpc>
              <a:spcBef>
                <a:spcPts val="0"/>
              </a:spcBef>
              <a:spcAft>
                <a:spcPts val="1000"/>
              </a:spcAft>
              <a:buClrTx/>
              <a:buSzPts val="1600"/>
              <a:buFont typeface="Arial" panose="020B0604020202020204" pitchFamily="34" charset="0"/>
              <a:buNone/>
              <a:defRPr sz="1600" b="0" spc="150">
                <a:solidFill>
                  <a:schemeClr val="bg1"/>
                </a:solidFill>
                <a:latin typeface="Arial" panose="020B0604020202020204" pitchFamily="34" charset="0"/>
                <a:ea typeface="微软雅黑" panose="020B0503020204020204" charset="-122"/>
              </a:defRPr>
            </a:lvl1pPr>
          </a:lstStyle>
          <a:p>
            <a:pPr marL="0" marR="0" lvl="0" indent="0" algn="r"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11"/>
            </p:custDataLst>
          </p:nvPr>
        </p:nvSpPr>
        <p:spPr>
          <a:xfrm>
            <a:off x="6604319" y="3192781"/>
            <a:ext cx="4352925" cy="1275715"/>
          </a:xfrm>
        </p:spPr>
        <p:txBody>
          <a:bodyPr vert="horz" wrap="square" lIns="0" tIns="0" rIns="0" bIns="0" anchor="t" anchorCtr="0">
            <a:normAutofit/>
          </a:bodyPr>
          <a:lstStyle>
            <a:lvl1pPr marL="0" marR="0" indent="0" algn="l" defTabSz="914400" rtl="0" eaLnBrk="1" fontAlgn="auto" latinLnBrk="0" hangingPunct="1">
              <a:lnSpc>
                <a:spcPct val="120000"/>
              </a:lnSpc>
              <a:spcBef>
                <a:spcPts val="600"/>
              </a:spcBef>
              <a:spcAft>
                <a:spcPts val="0"/>
              </a:spcAft>
              <a:buClrTx/>
              <a:buSzPts val="1600"/>
              <a:buFont typeface="Arial" panose="020B0604020202020204" pitchFamily="34" charset="0"/>
              <a:buNone/>
              <a:defRPr sz="1600" b="0" spc="150">
                <a:solidFill>
                  <a:schemeClr val="bg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12"/>
            </p:custDataLst>
          </p:nvPr>
        </p:nvSpPr>
        <p:spPr>
          <a:xfrm>
            <a:off x="6604319" y="1817371"/>
            <a:ext cx="4825365" cy="97091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accent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12192000" cy="660480"/>
            <a:chOff x="0" y="0"/>
            <a:chExt cx="12192000" cy="660480"/>
          </a:xfrm>
        </p:grpSpPr>
        <p:pic>
          <p:nvPicPr>
            <p:cNvPr id="8" name="图片 7"/>
            <p:cNvPicPr/>
            <p:nvPr userDrawn="1">
              <p:custDataLst>
                <p:tags r:id="rId3"/>
              </p:custDataLst>
            </p:nvPr>
          </p:nvPicPr>
          <p:blipFill>
            <a:blip r:embed="rId4" r:link="rId5" cstate="email"/>
            <a:stretch>
              <a:fillRect/>
            </a:stretch>
          </p:blipFill>
          <p:spPr>
            <a:xfrm>
              <a:off x="0" y="0"/>
              <a:ext cx="720090" cy="660480"/>
            </a:xfrm>
            <a:prstGeom prst="rect">
              <a:avLst/>
            </a:prstGeom>
          </p:spPr>
        </p:pic>
        <p:pic>
          <p:nvPicPr>
            <p:cNvPr id="7" name="图片 6"/>
            <p:cNvPicPr/>
            <p:nvPr userDrawn="1">
              <p:custDataLst>
                <p:tags r:id="rId6"/>
              </p:custDataLst>
            </p:nvPr>
          </p:nvPicPr>
          <p:blipFill>
            <a:blip r:embed="rId7" r:link="rId8" cstate="email"/>
            <a:stretch>
              <a:fillRect/>
            </a:stretch>
          </p:blipFill>
          <p:spPr>
            <a:xfrm>
              <a:off x="11471910" y="0"/>
              <a:ext cx="720090" cy="6604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3" name="组合 2"/>
          <p:cNvGrpSpPr/>
          <p:nvPr userDrawn="1">
            <p:custDataLst>
              <p:tags r:id="rId2"/>
            </p:custDataLst>
          </p:nvPr>
        </p:nvGrpSpPr>
        <p:grpSpPr>
          <a:xfrm>
            <a:off x="0" y="1397000"/>
            <a:ext cx="12192000" cy="4064000"/>
            <a:chOff x="0" y="1397000"/>
            <a:chExt cx="12192000" cy="4064000"/>
          </a:xfrm>
        </p:grpSpPr>
        <p:pic>
          <p:nvPicPr>
            <p:cNvPr id="9" name="图片 8"/>
            <p:cNvPicPr/>
            <p:nvPr userDrawn="1">
              <p:custDataLst>
                <p:tags r:id="rId3"/>
              </p:custDataLst>
            </p:nvPr>
          </p:nvPicPr>
          <p:blipFill>
            <a:blip r:embed="rId4" r:link="rId5" cstate="email"/>
            <a:stretch>
              <a:fillRect/>
            </a:stretch>
          </p:blipFill>
          <p:spPr>
            <a:xfrm>
              <a:off x="0" y="1397000"/>
              <a:ext cx="3612445" cy="4064000"/>
            </a:xfrm>
            <a:prstGeom prst="rect">
              <a:avLst/>
            </a:prstGeom>
          </p:spPr>
        </p:pic>
        <p:pic>
          <p:nvPicPr>
            <p:cNvPr id="8" name="图片 7"/>
            <p:cNvPicPr/>
            <p:nvPr userDrawn="1">
              <p:custDataLst>
                <p:tags r:id="rId6"/>
              </p:custDataLst>
            </p:nvPr>
          </p:nvPicPr>
          <p:blipFill>
            <a:blip r:embed="rId7" r:link="rId8" cstate="email"/>
            <a:stretch>
              <a:fillRect/>
            </a:stretch>
          </p:blipFill>
          <p:spPr>
            <a:xfrm>
              <a:off x="8579555" y="1397000"/>
              <a:ext cx="3612445" cy="4064000"/>
            </a:xfrm>
            <a:prstGeom prst="rect">
              <a:avLst/>
            </a:prstGeom>
          </p:spPr>
        </p:pic>
      </p:grpSp>
      <p:sp>
        <p:nvSpPr>
          <p:cNvPr id="7" name="矩形 6"/>
          <p:cNvSpPr/>
          <p:nvPr userDrawn="1">
            <p:custDataLst>
              <p:tags r:id="rId9"/>
            </p:custDataLst>
          </p:nvPr>
        </p:nvSpPr>
        <p:spPr>
          <a:xfrm>
            <a:off x="292075"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13"/>
            </p:custDataLst>
          </p:nvPr>
        </p:nvSpPr>
        <p:spPr>
          <a:xfrm>
            <a:off x="4759960" y="2888298"/>
            <a:ext cx="4880610" cy="108140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12192000" cy="660480"/>
            <a:chOff x="0" y="0"/>
            <a:chExt cx="12192000" cy="660480"/>
          </a:xfrm>
        </p:grpSpPr>
        <p:pic>
          <p:nvPicPr>
            <p:cNvPr id="9" name="图片 8"/>
            <p:cNvPicPr/>
            <p:nvPr userDrawn="1">
              <p:custDataLst>
                <p:tags r:id="rId3"/>
              </p:custDataLst>
            </p:nvPr>
          </p:nvPicPr>
          <p:blipFill>
            <a:blip r:embed="rId4" r:link="rId5" cstate="email"/>
            <a:stretch>
              <a:fillRect/>
            </a:stretch>
          </p:blipFill>
          <p:spPr>
            <a:xfrm>
              <a:off x="0" y="0"/>
              <a:ext cx="720090" cy="660480"/>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604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0"/>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bg1"/>
                </a:solidFill>
                <a:latin typeface="Arial" panose="020B0604020202020204" pitchFamily="34" charset="0"/>
                <a:ea typeface="微软雅黑" panose="020B0503020204020204" charset="-122"/>
              </a:defRPr>
            </a:lvl1pPr>
            <a:lvl2pPr eaLnBrk="1" fontAlgn="auto" latinLnBrk="0" hangingPunct="1">
              <a:defRPr sz="1600">
                <a:solidFill>
                  <a:schemeClr val="bg1"/>
                </a:solidFill>
                <a:latin typeface="Arial" panose="020B0604020202020204" pitchFamily="34" charset="0"/>
                <a:ea typeface="微软雅黑" panose="020B0503020204020204" charset="-122"/>
              </a:defRPr>
            </a:lvl2pPr>
            <a:lvl3pPr eaLnBrk="1" fontAlgn="auto" latinLnBrk="0" hangingPunct="1">
              <a:defRPr sz="1600">
                <a:solidFill>
                  <a:schemeClr val="bg1"/>
                </a:solidFill>
                <a:latin typeface="Arial" panose="020B0604020202020204" pitchFamily="34" charset="0"/>
                <a:ea typeface="微软雅黑" panose="020B0503020204020204" charset="-122"/>
              </a:defRPr>
            </a:lvl3pPr>
            <a:lvl4pPr eaLnBrk="1" fontAlgn="auto" latinLnBrk="0" hangingPunct="1">
              <a:defRPr sz="1600">
                <a:solidFill>
                  <a:schemeClr val="bg1"/>
                </a:solidFill>
                <a:latin typeface="Arial" panose="020B0604020202020204" pitchFamily="34" charset="0"/>
                <a:ea typeface="微软雅黑" panose="020B0503020204020204" charset="-122"/>
              </a:defRPr>
            </a:lvl4pPr>
            <a:lvl5pPr eaLnBrk="1" fontAlgn="auto" latinLnBrk="0" hangingPunct="1">
              <a:defRPr sz="160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0"/>
            <a:ext cx="12192000" cy="660480"/>
            <a:chOff x="0" y="0"/>
            <a:chExt cx="12192000" cy="660480"/>
          </a:xfrm>
        </p:grpSpPr>
        <p:pic>
          <p:nvPicPr>
            <p:cNvPr id="11" name="图片 10"/>
            <p:cNvPicPr/>
            <p:nvPr userDrawn="1">
              <p:custDataLst>
                <p:tags r:id="rId3"/>
              </p:custDataLst>
            </p:nvPr>
          </p:nvPicPr>
          <p:blipFill>
            <a:blip r:embed="rId4" r:link="rId5" cstate="email"/>
            <a:stretch>
              <a:fillRect/>
            </a:stretch>
          </p:blipFill>
          <p:spPr>
            <a:xfrm>
              <a:off x="0" y="0"/>
              <a:ext cx="720090" cy="660480"/>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11471910" y="0"/>
              <a:ext cx="720090" cy="6604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bg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sp>
        <p:nvSpPr>
          <p:cNvPr id="7" name="任意多边形 6"/>
          <p:cNvSpPr/>
          <p:nvPr userDrawn="1">
            <p:custDataLst>
              <p:tags r:id="rId2"/>
            </p:custDataLst>
          </p:nvPr>
        </p:nvSpPr>
        <p:spPr>
          <a:xfrm flipH="1">
            <a:off x="0" y="0"/>
            <a:ext cx="7313295"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9" name="组合 8"/>
          <p:cNvGrpSpPr/>
          <p:nvPr userDrawn="1">
            <p:custDataLst>
              <p:tags r:id="rId3"/>
            </p:custDataLst>
          </p:nvPr>
        </p:nvGrpSpPr>
        <p:grpSpPr>
          <a:xfrm>
            <a:off x="0" y="2194560"/>
            <a:ext cx="11887200" cy="4663440"/>
            <a:chOff x="0" y="2194560"/>
            <a:chExt cx="11887200" cy="4663440"/>
          </a:xfrm>
        </p:grpSpPr>
        <p:pic>
          <p:nvPicPr>
            <p:cNvPr id="8" name="图片 7"/>
            <p:cNvPicPr/>
            <p:nvPr userDrawn="1">
              <p:custDataLst>
                <p:tags r:id="rId4"/>
              </p:custDataLst>
            </p:nvPr>
          </p:nvPicPr>
          <p:blipFill>
            <a:blip r:embed="rId5" r:link="rId6" cstate="email"/>
            <a:stretch>
              <a:fillRect/>
            </a:stretch>
          </p:blipFill>
          <p:spPr>
            <a:xfrm>
              <a:off x="7498080" y="2194560"/>
              <a:ext cx="4389120" cy="2468880"/>
            </a:xfrm>
            <a:prstGeom prst="rect">
              <a:avLst/>
            </a:prstGeom>
          </p:spPr>
        </p:pic>
        <p:pic>
          <p:nvPicPr>
            <p:cNvPr id="6" name="图片 5"/>
            <p:cNvPicPr/>
            <p:nvPr userDrawn="1">
              <p:custDataLst>
                <p:tags r:id="rId7"/>
              </p:custDataLst>
            </p:nvPr>
          </p:nvPicPr>
          <p:blipFill>
            <a:blip r:embed="rId8" r:link="rId9" cstate="email"/>
            <a:stretch>
              <a:fillRect/>
            </a:stretch>
          </p:blipFill>
          <p:spPr>
            <a:xfrm>
              <a:off x="0" y="6197520"/>
              <a:ext cx="720090" cy="660480"/>
            </a:xfrm>
            <a:prstGeom prst="rect">
              <a:avLst/>
            </a:prstGeom>
          </p:spPr>
        </p:pic>
      </p:grpSp>
      <p:sp>
        <p:nvSpPr>
          <p:cNvPr id="2" name="标题 1"/>
          <p:cNvSpPr>
            <a:spLocks noGrp="1"/>
          </p:cNvSpPr>
          <p:nvPr>
            <p:ph type="title"/>
            <p:custDataLst>
              <p:tags r:id="rId10"/>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12192000" cy="660480"/>
            <a:chOff x="0" y="0"/>
            <a:chExt cx="12192000" cy="660480"/>
          </a:xfrm>
        </p:grpSpPr>
        <p:pic>
          <p:nvPicPr>
            <p:cNvPr id="9" name="图片 8"/>
            <p:cNvPicPr/>
            <p:nvPr userDrawn="1">
              <p:custDataLst>
                <p:tags r:id="rId3"/>
              </p:custDataLst>
            </p:nvPr>
          </p:nvPicPr>
          <p:blipFill>
            <a:blip r:embed="rId4" r:link="rId5" cstate="email"/>
            <a:stretch>
              <a:fillRect/>
            </a:stretch>
          </p:blipFill>
          <p:spPr>
            <a:xfrm>
              <a:off x="0" y="0"/>
              <a:ext cx="720090" cy="660480"/>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60480"/>
            </a:xfrm>
            <a:prstGeom prst="rect">
              <a:avLst/>
            </a:prstGeom>
          </p:spPr>
        </p:pic>
      </p:grpSp>
      <p:sp>
        <p:nvSpPr>
          <p:cNvPr id="2" name="标题 1"/>
          <p:cNvSpPr>
            <a:spLocks noGrp="1"/>
          </p:cNvSpPr>
          <p:nvPr>
            <p:ph type="title"/>
            <p:custDataLst>
              <p:tags r:id="rId9"/>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bg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12192000" cy="660480"/>
            <a:chOff x="0" y="0"/>
            <a:chExt cx="12192000" cy="660480"/>
          </a:xfrm>
        </p:grpSpPr>
        <p:pic>
          <p:nvPicPr>
            <p:cNvPr id="8" name="图片 7"/>
            <p:cNvPicPr/>
            <p:nvPr userDrawn="1">
              <p:custDataLst>
                <p:tags r:id="rId3"/>
              </p:custDataLst>
            </p:nvPr>
          </p:nvPicPr>
          <p:blipFill>
            <a:blip r:embed="rId4" r:link="rId5" cstate="email"/>
            <a:stretch>
              <a:fillRect/>
            </a:stretch>
          </p:blipFill>
          <p:spPr>
            <a:xfrm>
              <a:off x="0" y="0"/>
              <a:ext cx="720090" cy="660480"/>
            </a:xfrm>
            <a:prstGeom prst="rect">
              <a:avLst/>
            </a:prstGeom>
          </p:spPr>
        </p:pic>
        <p:pic>
          <p:nvPicPr>
            <p:cNvPr id="7" name="图片 6"/>
            <p:cNvPicPr/>
            <p:nvPr userDrawn="1">
              <p:custDataLst>
                <p:tags r:id="rId6"/>
              </p:custDataLst>
            </p:nvPr>
          </p:nvPicPr>
          <p:blipFill>
            <a:blip r:embed="rId7" r:link="rId8" cstate="email"/>
            <a:stretch>
              <a:fillRect/>
            </a:stretch>
          </p:blipFill>
          <p:spPr>
            <a:xfrm>
              <a:off x="11471910" y="0"/>
              <a:ext cx="720090" cy="660480"/>
            </a:xfrm>
            <a:prstGeom prst="rect">
              <a:avLst/>
            </a:prstGeom>
          </p:spPr>
        </p:pic>
      </p:grpSp>
      <p:sp>
        <p:nvSpPr>
          <p:cNvPr id="2" name="竖排标题 1"/>
          <p:cNvSpPr>
            <a:spLocks noGrp="1"/>
          </p:cNvSpPr>
          <p:nvPr>
            <p:ph type="title" orient="vert"/>
            <p:custDataLst>
              <p:tags r:id="rId9"/>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669925" y="952500"/>
            <a:ext cx="9828101" cy="5388907"/>
          </a:xfrm>
        </p:spPr>
        <p:txBody>
          <a:bodyPr vert="eaVert" wrap="square">
            <a:normAutofit/>
          </a:bodyPr>
          <a:lstStyle>
            <a:lvl1pPr indent="0" eaLnBrk="1" fontAlgn="auto" latinLnBrk="0" hangingPunct="1">
              <a:defRPr>
                <a:solidFill>
                  <a:schemeClr val="bg1"/>
                </a:solidFill>
                <a:latin typeface="Arial" panose="020B0604020202020204" pitchFamily="34" charset="0"/>
                <a:ea typeface="微软雅黑" panose="020B0503020204020204" charset="-122"/>
              </a:defRPr>
            </a:lvl1pPr>
            <a:lvl2pPr indent="0" eaLnBrk="1" fontAlgn="auto" latinLnBrk="0" hangingPunct="1">
              <a:defRPr>
                <a:solidFill>
                  <a:schemeClr val="bg1"/>
                </a:solidFill>
                <a:latin typeface="Arial" panose="020B0604020202020204" pitchFamily="34" charset="0"/>
                <a:ea typeface="微软雅黑" panose="020B0503020204020204" charset="-122"/>
              </a:defRPr>
            </a:lvl2pPr>
            <a:lvl3pPr indent="0" eaLnBrk="1" fontAlgn="auto" latinLnBrk="0" hangingPunct="1">
              <a:defRPr>
                <a:solidFill>
                  <a:schemeClr val="bg1"/>
                </a:solidFill>
                <a:latin typeface="Arial" panose="020B0604020202020204" pitchFamily="34" charset="0"/>
                <a:ea typeface="微软雅黑" panose="020B0503020204020204" charset="-122"/>
              </a:defRPr>
            </a:lvl3pPr>
            <a:lvl4pPr indent="0" eaLnBrk="1" fontAlgn="auto" latinLnBrk="0" hangingPunct="1">
              <a:defRPr>
                <a:solidFill>
                  <a:schemeClr val="bg1"/>
                </a:solidFill>
                <a:latin typeface="Arial" panose="020B0604020202020204" pitchFamily="34" charset="0"/>
                <a:ea typeface="微软雅黑" panose="020B0503020204020204" charset="-122"/>
              </a:defRPr>
            </a:lvl4pPr>
            <a:lvl5pPr indent="0" eaLnBrk="1" fontAlgn="auto" latinLnBrk="0" hangingPunct="1">
              <a:defRPr>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0" y="0"/>
            <a:ext cx="12192000" cy="660480"/>
            <a:chOff x="0" y="0"/>
            <a:chExt cx="12192000" cy="660480"/>
          </a:xfrm>
        </p:grpSpPr>
        <p:pic>
          <p:nvPicPr>
            <p:cNvPr id="8" name="图片 7"/>
            <p:cNvPicPr/>
            <p:nvPr userDrawn="1">
              <p:custDataLst>
                <p:tags r:id="rId3"/>
              </p:custDataLst>
            </p:nvPr>
          </p:nvPicPr>
          <p:blipFill>
            <a:blip r:embed="rId4" r:link="rId5" cstate="email"/>
            <a:stretch>
              <a:fillRect/>
            </a:stretch>
          </p:blipFill>
          <p:spPr>
            <a:xfrm>
              <a:off x="0" y="0"/>
              <a:ext cx="720090" cy="660480"/>
            </a:xfrm>
            <a:prstGeom prst="rect">
              <a:avLst/>
            </a:prstGeom>
          </p:spPr>
        </p:pic>
        <p:pic>
          <p:nvPicPr>
            <p:cNvPr id="6" name="图片 5"/>
            <p:cNvPicPr/>
            <p:nvPr userDrawn="1">
              <p:custDataLst>
                <p:tags r:id="rId6"/>
              </p:custDataLst>
            </p:nvPr>
          </p:nvPicPr>
          <p:blipFill>
            <a:blip r:embed="rId7" r:link="rId8" cstate="email"/>
            <a:stretch>
              <a:fillRect/>
            </a:stretch>
          </p:blipFill>
          <p:spPr>
            <a:xfrm>
              <a:off x="11471910" y="0"/>
              <a:ext cx="720090" cy="660480"/>
            </a:xfrm>
            <a:prstGeom prst="rect">
              <a:avLst/>
            </a:prstGeom>
          </p:spPr>
        </p:pic>
      </p:gr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669930" y="952508"/>
            <a:ext cx="10852237" cy="5388907"/>
          </a:xfrm>
        </p:spPr>
        <p:txBody>
          <a:bodyPr wrap="square">
            <a:normAutofit/>
          </a:bodyPr>
          <a:lstStyle>
            <a:lvl1pPr>
              <a:defRPr>
                <a:solidFill>
                  <a:schemeClr val="bg1"/>
                </a:solidFill>
                <a:latin typeface="Arial" panose="020B0604020202020204" pitchFamily="34" charset="0"/>
                <a:ea typeface="微软雅黑" panose="020B0503020204020204" charset="-122"/>
              </a:defRPr>
            </a:lvl1pPr>
            <a:lvl2pPr>
              <a:defRPr>
                <a:solidFill>
                  <a:schemeClr val="bg1"/>
                </a:solidFill>
                <a:latin typeface="Arial" panose="020B0604020202020204" pitchFamily="34" charset="0"/>
                <a:ea typeface="微软雅黑" panose="020B0503020204020204" charset="-122"/>
              </a:defRPr>
            </a:lvl2pPr>
            <a:lvl3pPr>
              <a:defRPr>
                <a:solidFill>
                  <a:schemeClr val="bg1"/>
                </a:solidFill>
                <a:latin typeface="Arial" panose="020B0604020202020204" pitchFamily="34" charset="0"/>
                <a:ea typeface="微软雅黑" panose="020B0503020204020204" charset="-122"/>
              </a:defRPr>
            </a:lvl3pPr>
            <a:lvl4pPr>
              <a:defRPr>
                <a:solidFill>
                  <a:schemeClr val="bg1"/>
                </a:solidFill>
                <a:latin typeface="Arial" panose="020B0604020202020204" pitchFamily="34" charset="0"/>
                <a:ea typeface="微软雅黑" panose="020B0503020204020204" charset="-122"/>
              </a:defRPr>
            </a:lvl4pPr>
            <a:lvl5pPr>
              <a:defRPr>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任意多边形 1"/>
          <p:cNvSpPr/>
          <p:nvPr userDrawn="1">
            <p:custDataLst>
              <p:tags r:id="rId8"/>
            </p:custDataLst>
          </p:nvPr>
        </p:nvSpPr>
        <p:spPr>
          <a:xfrm flipH="1">
            <a:off x="9597390" y="2250222"/>
            <a:ext cx="1250950" cy="2742565"/>
          </a:xfrm>
          <a:custGeom>
            <a:avLst/>
            <a:gdLst>
              <a:gd name="connisteX0" fmla="*/ 1885950 w 1896110"/>
              <a:gd name="connsiteY0" fmla="*/ 826135 h 4745355"/>
              <a:gd name="connisteX1" fmla="*/ 1885950 w 1896110"/>
              <a:gd name="connsiteY1" fmla="*/ 0 h 4745355"/>
              <a:gd name="connisteX2" fmla="*/ 0 w 1896110"/>
              <a:gd name="connsiteY2" fmla="*/ 0 h 4745355"/>
              <a:gd name="connisteX3" fmla="*/ 0 w 1896110"/>
              <a:gd name="connsiteY3" fmla="*/ 4745355 h 4745355"/>
              <a:gd name="connisteX4" fmla="*/ 1896110 w 1896110"/>
              <a:gd name="connsiteY4" fmla="*/ 4745355 h 4745355"/>
              <a:gd name="connisteX5" fmla="*/ 1896110 w 1896110"/>
              <a:gd name="connsiteY5" fmla="*/ 4003675 h 474535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896110" h="4745355">
                <a:moveTo>
                  <a:pt x="1885950" y="826135"/>
                </a:moveTo>
                <a:lnTo>
                  <a:pt x="1885950" y="0"/>
                </a:lnTo>
                <a:lnTo>
                  <a:pt x="0" y="0"/>
                </a:lnTo>
                <a:lnTo>
                  <a:pt x="0" y="4745355"/>
                </a:lnTo>
                <a:lnTo>
                  <a:pt x="1896110" y="4745355"/>
                </a:lnTo>
                <a:lnTo>
                  <a:pt x="1896110" y="4003675"/>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bg1"/>
              </a:solidFill>
            </a:endParaRPr>
          </a:p>
        </p:txBody>
      </p:sp>
      <p:sp>
        <p:nvSpPr>
          <p:cNvPr id="7" name="文本占位符 6"/>
          <p:cNvSpPr>
            <a:spLocks noGrp="1"/>
          </p:cNvSpPr>
          <p:nvPr>
            <p:ph type="body" idx="14" hasCustomPrompt="1"/>
            <p:custDataLst>
              <p:tags r:id="rId9"/>
            </p:custDataLst>
          </p:nvPr>
        </p:nvSpPr>
        <p:spPr>
          <a:xfrm>
            <a:off x="6096000" y="4131727"/>
            <a:ext cx="4212590" cy="370205"/>
          </a:xfrm>
        </p:spPr>
        <p:txBody>
          <a:bodyPr vert="horz" wrap="square" lIns="0" tIns="0" rIns="0" bIns="0" anchor="t" anchorCtr="0">
            <a:normAutofit/>
          </a:bodyPr>
          <a:lstStyle>
            <a:lvl1pPr marL="457200" marR="0" indent="-457200" algn="r" rtl="0" eaLnBrk="1" fontAlgn="auto">
              <a:lnSpc>
                <a:spcPct val="100000"/>
              </a:lnSpc>
              <a:spcBef>
                <a:spcPts val="0"/>
              </a:spcBef>
              <a:spcAft>
                <a:spcPts val="0"/>
              </a:spcAft>
              <a:buClrTx/>
              <a:buSzPts val="2000"/>
              <a:buFont typeface="Arial" panose="020B0604020202020204" pitchFamily="34" charset="0"/>
              <a:buNone/>
              <a:defRPr sz="2400" b="0" spc="200">
                <a:solidFill>
                  <a:schemeClr val="bg1"/>
                </a:solidFill>
                <a:latin typeface="Arial" panose="020B0604020202020204" pitchFamily="34" charset="0"/>
                <a:ea typeface="微软雅黑" panose="020B0503020204020204" charset="-122"/>
              </a:defRPr>
            </a:lvl1pPr>
          </a:lstStyle>
          <a:p>
            <a:pPr marL="0" marR="0" lvl="0" indent="0" algn="r"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10"/>
            </p:custDataLst>
          </p:nvPr>
        </p:nvSpPr>
        <p:spPr>
          <a:xfrm>
            <a:off x="6096000" y="2755047"/>
            <a:ext cx="4359910" cy="1172210"/>
          </a:xfrm>
        </p:spPr>
        <p:txBody>
          <a:bodyPr vert="horz" wrap="square" lIns="0" tIns="0" rIns="0" bIns="0" anchor="ctr" anchorCtr="0">
            <a:normAutofit/>
          </a:bodyPr>
          <a:lstStyle>
            <a:lvl1pPr marL="0" marR="0" indent="0" algn="r" defTabSz="914400" rtl="0" eaLnBrk="1" fontAlgn="auto" latinLnBrk="0" hangingPunct="1">
              <a:lnSpc>
                <a:spcPct val="100000"/>
              </a:lnSpc>
              <a:spcBef>
                <a:spcPct val="0"/>
              </a:spcBef>
              <a:spcAft>
                <a:spcPts val="0"/>
              </a:spcAft>
              <a:buClrTx/>
              <a:buSzPts val="6600"/>
              <a:buFont typeface="Arial" panose="020B0604020202020204" pitchFamily="34" charset="0"/>
              <a:buNone/>
              <a:defRPr sz="7200" b="0" spc="70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0"/>
            <a:ext cx="720090" cy="660400"/>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1471910" y="0"/>
            <a:ext cx="720090" cy="660400"/>
          </a:xfrm>
          <a:prstGeom prst="rect">
            <a:avLst/>
          </a:prstGeom>
        </p:spPr>
      </p:pic>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email"/>
          <a:stretch>
            <a:fillRect/>
          </a:stretch>
        </p:blipFill>
        <p:spPr>
          <a:xfrm>
            <a:off x="0" y="0"/>
            <a:ext cx="720090" cy="660400"/>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60400"/>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email"/>
          <a:stretch>
            <a:fillRect/>
          </a:stretch>
        </p:blipFill>
        <p:spPr>
          <a:xfrm>
            <a:off x="11471910" y="0"/>
            <a:ext cx="720090" cy="66048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email"/>
          <a:stretch>
            <a:fillRect/>
          </a:stretch>
        </p:blipFill>
        <p:spPr>
          <a:xfrm>
            <a:off x="0" y="0"/>
            <a:ext cx="720090" cy="660400"/>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60400"/>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email"/>
          <a:stretch>
            <a:fillRect/>
          </a:stretch>
        </p:blipFill>
        <p:spPr>
          <a:xfrm>
            <a:off x="0" y="0"/>
            <a:ext cx="720090" cy="660400"/>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60400"/>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tx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email"/>
          <a:stretch>
            <a:fillRect/>
          </a:stretch>
        </p:blipFill>
        <p:spPr>
          <a:xfrm>
            <a:off x="11471910" y="6197600"/>
            <a:ext cx="720090" cy="660400"/>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0" y="6197600"/>
            <a:ext cx="720090" cy="660400"/>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email"/>
          <a:stretch>
            <a:fillRect/>
          </a:stretch>
        </p:blipFill>
        <p:spPr>
          <a:xfrm>
            <a:off x="10571480" y="5372100"/>
            <a:ext cx="1619885" cy="1485900"/>
          </a:xfrm>
          <a:prstGeom prst="rect">
            <a:avLst/>
          </a:prstGeom>
        </p:spPr>
      </p:pic>
      <p:pic>
        <p:nvPicPr>
          <p:cNvPr id="8" name="图片 7"/>
          <p:cNvPicPr/>
          <p:nvPr userDrawn="1">
            <p:custDataLst>
              <p:tags r:id="rId6"/>
            </p:custDataLst>
          </p:nvPr>
        </p:nvPicPr>
        <p:blipFill>
          <a:blip r:embed="rId7" r:link="rId8" cstate="email"/>
          <a:stretch>
            <a:fillRect/>
          </a:stretch>
        </p:blipFill>
        <p:spPr>
          <a:xfrm>
            <a:off x="0" y="5372100"/>
            <a:ext cx="1619885" cy="1485900"/>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cxnSp>
        <p:nvCxnSpPr>
          <p:cNvPr id="10" name="直接连接符 9"/>
          <p:cNvCxnSpPr/>
          <p:nvPr userDrawn="1">
            <p:custDataLst>
              <p:tags r:id="rId8"/>
            </p:custDataLst>
          </p:nvPr>
        </p:nvCxnSpPr>
        <p:spPr>
          <a:xfrm>
            <a:off x="6604318" y="2989580"/>
            <a:ext cx="435229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文本占位符 5"/>
          <p:cNvSpPr>
            <a:spLocks noGrp="1"/>
          </p:cNvSpPr>
          <p:nvPr>
            <p:ph type="body" sz="quarter" idx="16" hasCustomPrompt="1"/>
            <p:custDataLst>
              <p:tags r:id="rId9"/>
            </p:custDataLst>
          </p:nvPr>
        </p:nvSpPr>
        <p:spPr>
          <a:xfrm>
            <a:off x="6604319" y="4631690"/>
            <a:ext cx="1974215" cy="408940"/>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bg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10"/>
            </p:custDataLst>
          </p:nvPr>
        </p:nvSpPr>
        <p:spPr>
          <a:xfrm>
            <a:off x="9077644" y="4631690"/>
            <a:ext cx="1802765" cy="408940"/>
          </a:xfrm>
          <a:prstGeom prst="rect">
            <a:avLst/>
          </a:prstGeom>
        </p:spPr>
        <p:txBody>
          <a:bodyPr vert="horz" wrap="square" lIns="0" tIns="0" rIns="0" bIns="0" anchor="t" anchorCtr="0">
            <a:normAutofit/>
          </a:bodyPr>
          <a:lstStyle>
            <a:lvl1pPr marL="342900" marR="0" indent="-342900" algn="r" rtl="0" eaLnBrk="1" fontAlgn="auto">
              <a:lnSpc>
                <a:spcPct val="130000"/>
              </a:lnSpc>
              <a:spcBef>
                <a:spcPts val="0"/>
              </a:spcBef>
              <a:spcAft>
                <a:spcPts val="1000"/>
              </a:spcAft>
              <a:buClrTx/>
              <a:buSzPts val="1600"/>
              <a:buFont typeface="Arial" panose="020B0604020202020204" pitchFamily="34" charset="0"/>
              <a:buNone/>
              <a:defRPr sz="1600" b="0" spc="150">
                <a:solidFill>
                  <a:schemeClr val="bg1"/>
                </a:solidFill>
                <a:latin typeface="Arial" panose="020B0604020202020204" pitchFamily="34" charset="0"/>
                <a:ea typeface="微软雅黑" panose="020B0503020204020204" charset="-122"/>
              </a:defRPr>
            </a:lvl1pPr>
          </a:lstStyle>
          <a:p>
            <a:pPr marL="0" marR="0" lvl="0" indent="0" algn="r"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11"/>
            </p:custDataLst>
          </p:nvPr>
        </p:nvSpPr>
        <p:spPr>
          <a:xfrm>
            <a:off x="6604319" y="3192781"/>
            <a:ext cx="4352925" cy="1275715"/>
          </a:xfrm>
        </p:spPr>
        <p:txBody>
          <a:bodyPr vert="horz" wrap="square" lIns="0" tIns="0" rIns="0" bIns="0" anchor="t" anchorCtr="0">
            <a:normAutofit/>
          </a:bodyPr>
          <a:lstStyle>
            <a:lvl1pPr marL="0" marR="0" indent="0" algn="l" defTabSz="914400" rtl="0" eaLnBrk="1" fontAlgn="auto" latinLnBrk="0" hangingPunct="1">
              <a:lnSpc>
                <a:spcPct val="120000"/>
              </a:lnSpc>
              <a:spcBef>
                <a:spcPts val="600"/>
              </a:spcBef>
              <a:spcAft>
                <a:spcPts val="0"/>
              </a:spcAft>
              <a:buClrTx/>
              <a:buSzPts val="1600"/>
              <a:buFont typeface="Arial" panose="020B0604020202020204" pitchFamily="34" charset="0"/>
              <a:buNone/>
              <a:defRPr sz="1600" b="0" spc="150">
                <a:solidFill>
                  <a:schemeClr val="bg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12"/>
            </p:custDataLst>
          </p:nvPr>
        </p:nvSpPr>
        <p:spPr>
          <a:xfrm>
            <a:off x="6604319" y="1817371"/>
            <a:ext cx="4825365" cy="97091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accent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12192000" cy="660480"/>
            <a:chOff x="0" y="0"/>
            <a:chExt cx="12192000" cy="660480"/>
          </a:xfrm>
        </p:grpSpPr>
        <p:pic>
          <p:nvPicPr>
            <p:cNvPr id="8" name="图片 7"/>
            <p:cNvPicPr/>
            <p:nvPr userDrawn="1">
              <p:custDataLst>
                <p:tags r:id="rId3"/>
              </p:custDataLst>
            </p:nvPr>
          </p:nvPicPr>
          <p:blipFill>
            <a:blip r:embed="rId4" r:link="rId5" cstate="email"/>
            <a:stretch>
              <a:fillRect/>
            </a:stretch>
          </p:blipFill>
          <p:spPr>
            <a:xfrm>
              <a:off x="0" y="0"/>
              <a:ext cx="720090" cy="660480"/>
            </a:xfrm>
            <a:prstGeom prst="rect">
              <a:avLst/>
            </a:prstGeom>
          </p:spPr>
        </p:pic>
        <p:pic>
          <p:nvPicPr>
            <p:cNvPr id="7" name="图片 6"/>
            <p:cNvPicPr/>
            <p:nvPr userDrawn="1">
              <p:custDataLst>
                <p:tags r:id="rId6"/>
              </p:custDataLst>
            </p:nvPr>
          </p:nvPicPr>
          <p:blipFill>
            <a:blip r:embed="rId7" r:link="rId8" cstate="email"/>
            <a:stretch>
              <a:fillRect/>
            </a:stretch>
          </p:blipFill>
          <p:spPr>
            <a:xfrm>
              <a:off x="11471910" y="0"/>
              <a:ext cx="720090" cy="6604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3" name="组合 2"/>
          <p:cNvGrpSpPr/>
          <p:nvPr userDrawn="1">
            <p:custDataLst>
              <p:tags r:id="rId2"/>
            </p:custDataLst>
          </p:nvPr>
        </p:nvGrpSpPr>
        <p:grpSpPr>
          <a:xfrm>
            <a:off x="0" y="1397000"/>
            <a:ext cx="12192000" cy="4064000"/>
            <a:chOff x="0" y="1397000"/>
            <a:chExt cx="12192000" cy="4064000"/>
          </a:xfrm>
        </p:grpSpPr>
        <p:pic>
          <p:nvPicPr>
            <p:cNvPr id="9" name="图片 8"/>
            <p:cNvPicPr/>
            <p:nvPr userDrawn="1">
              <p:custDataLst>
                <p:tags r:id="rId3"/>
              </p:custDataLst>
            </p:nvPr>
          </p:nvPicPr>
          <p:blipFill>
            <a:blip r:embed="rId4" r:link="rId5" cstate="email"/>
            <a:stretch>
              <a:fillRect/>
            </a:stretch>
          </p:blipFill>
          <p:spPr>
            <a:xfrm>
              <a:off x="0" y="1397000"/>
              <a:ext cx="3612445" cy="4064000"/>
            </a:xfrm>
            <a:prstGeom prst="rect">
              <a:avLst/>
            </a:prstGeom>
          </p:spPr>
        </p:pic>
        <p:pic>
          <p:nvPicPr>
            <p:cNvPr id="8" name="图片 7"/>
            <p:cNvPicPr/>
            <p:nvPr userDrawn="1">
              <p:custDataLst>
                <p:tags r:id="rId6"/>
              </p:custDataLst>
            </p:nvPr>
          </p:nvPicPr>
          <p:blipFill>
            <a:blip r:embed="rId7" r:link="rId8" cstate="email"/>
            <a:stretch>
              <a:fillRect/>
            </a:stretch>
          </p:blipFill>
          <p:spPr>
            <a:xfrm>
              <a:off x="8579555" y="1397000"/>
              <a:ext cx="3612445" cy="4064000"/>
            </a:xfrm>
            <a:prstGeom prst="rect">
              <a:avLst/>
            </a:prstGeom>
          </p:spPr>
        </p:pic>
      </p:grpSp>
      <p:sp>
        <p:nvSpPr>
          <p:cNvPr id="7" name="矩形 6"/>
          <p:cNvSpPr/>
          <p:nvPr userDrawn="1">
            <p:custDataLst>
              <p:tags r:id="rId9"/>
            </p:custDataLst>
          </p:nvPr>
        </p:nvSpPr>
        <p:spPr>
          <a:xfrm>
            <a:off x="292075"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13"/>
            </p:custDataLst>
          </p:nvPr>
        </p:nvSpPr>
        <p:spPr>
          <a:xfrm>
            <a:off x="4759960" y="2888298"/>
            <a:ext cx="4880610" cy="108140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12192000" cy="660480"/>
            <a:chOff x="0" y="0"/>
            <a:chExt cx="12192000" cy="660480"/>
          </a:xfrm>
        </p:grpSpPr>
        <p:pic>
          <p:nvPicPr>
            <p:cNvPr id="9" name="图片 8"/>
            <p:cNvPicPr/>
            <p:nvPr userDrawn="1">
              <p:custDataLst>
                <p:tags r:id="rId3"/>
              </p:custDataLst>
            </p:nvPr>
          </p:nvPicPr>
          <p:blipFill>
            <a:blip r:embed="rId4" r:link="rId5" cstate="email"/>
            <a:stretch>
              <a:fillRect/>
            </a:stretch>
          </p:blipFill>
          <p:spPr>
            <a:xfrm>
              <a:off x="0" y="0"/>
              <a:ext cx="720090" cy="660480"/>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604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0"/>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bg1"/>
                </a:solidFill>
                <a:latin typeface="Arial" panose="020B0604020202020204" pitchFamily="34" charset="0"/>
                <a:ea typeface="微软雅黑" panose="020B0503020204020204" charset="-122"/>
              </a:defRPr>
            </a:lvl1pPr>
            <a:lvl2pPr eaLnBrk="1" fontAlgn="auto" latinLnBrk="0" hangingPunct="1">
              <a:defRPr sz="1600">
                <a:solidFill>
                  <a:schemeClr val="bg1"/>
                </a:solidFill>
                <a:latin typeface="Arial" panose="020B0604020202020204" pitchFamily="34" charset="0"/>
                <a:ea typeface="微软雅黑" panose="020B0503020204020204" charset="-122"/>
              </a:defRPr>
            </a:lvl2pPr>
            <a:lvl3pPr eaLnBrk="1" fontAlgn="auto" latinLnBrk="0" hangingPunct="1">
              <a:defRPr sz="1600">
                <a:solidFill>
                  <a:schemeClr val="bg1"/>
                </a:solidFill>
                <a:latin typeface="Arial" panose="020B0604020202020204" pitchFamily="34" charset="0"/>
                <a:ea typeface="微软雅黑" panose="020B0503020204020204" charset="-122"/>
              </a:defRPr>
            </a:lvl3pPr>
            <a:lvl4pPr eaLnBrk="1" fontAlgn="auto" latinLnBrk="0" hangingPunct="1">
              <a:defRPr sz="1600">
                <a:solidFill>
                  <a:schemeClr val="bg1"/>
                </a:solidFill>
                <a:latin typeface="Arial" panose="020B0604020202020204" pitchFamily="34" charset="0"/>
                <a:ea typeface="微软雅黑" panose="020B0503020204020204" charset="-122"/>
              </a:defRPr>
            </a:lvl4pPr>
            <a:lvl5pPr eaLnBrk="1" fontAlgn="auto" latinLnBrk="0" hangingPunct="1">
              <a:defRPr sz="160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0"/>
            <a:ext cx="12192000" cy="660480"/>
            <a:chOff x="0" y="0"/>
            <a:chExt cx="12192000" cy="660480"/>
          </a:xfrm>
        </p:grpSpPr>
        <p:pic>
          <p:nvPicPr>
            <p:cNvPr id="11" name="图片 10"/>
            <p:cNvPicPr/>
            <p:nvPr userDrawn="1">
              <p:custDataLst>
                <p:tags r:id="rId3"/>
              </p:custDataLst>
            </p:nvPr>
          </p:nvPicPr>
          <p:blipFill>
            <a:blip r:embed="rId4" r:link="rId5" cstate="email"/>
            <a:stretch>
              <a:fillRect/>
            </a:stretch>
          </p:blipFill>
          <p:spPr>
            <a:xfrm>
              <a:off x="0" y="0"/>
              <a:ext cx="720090" cy="660480"/>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11471910" y="0"/>
              <a:ext cx="720090" cy="6604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bg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sp>
        <p:nvSpPr>
          <p:cNvPr id="7" name="任意多边形 6"/>
          <p:cNvSpPr/>
          <p:nvPr userDrawn="1">
            <p:custDataLst>
              <p:tags r:id="rId2"/>
            </p:custDataLst>
          </p:nvPr>
        </p:nvSpPr>
        <p:spPr>
          <a:xfrm flipH="1">
            <a:off x="0" y="0"/>
            <a:ext cx="7313295"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9" name="组合 8"/>
          <p:cNvGrpSpPr/>
          <p:nvPr userDrawn="1">
            <p:custDataLst>
              <p:tags r:id="rId3"/>
            </p:custDataLst>
          </p:nvPr>
        </p:nvGrpSpPr>
        <p:grpSpPr>
          <a:xfrm>
            <a:off x="0" y="2194560"/>
            <a:ext cx="11887200" cy="4663440"/>
            <a:chOff x="0" y="2194560"/>
            <a:chExt cx="11887200" cy="4663440"/>
          </a:xfrm>
        </p:grpSpPr>
        <p:pic>
          <p:nvPicPr>
            <p:cNvPr id="8" name="图片 7"/>
            <p:cNvPicPr/>
            <p:nvPr userDrawn="1">
              <p:custDataLst>
                <p:tags r:id="rId4"/>
              </p:custDataLst>
            </p:nvPr>
          </p:nvPicPr>
          <p:blipFill>
            <a:blip r:embed="rId5" r:link="rId6" cstate="email"/>
            <a:stretch>
              <a:fillRect/>
            </a:stretch>
          </p:blipFill>
          <p:spPr>
            <a:xfrm>
              <a:off x="7498080" y="2194560"/>
              <a:ext cx="4389120" cy="2468880"/>
            </a:xfrm>
            <a:prstGeom prst="rect">
              <a:avLst/>
            </a:prstGeom>
          </p:spPr>
        </p:pic>
        <p:pic>
          <p:nvPicPr>
            <p:cNvPr id="6" name="图片 5"/>
            <p:cNvPicPr/>
            <p:nvPr userDrawn="1">
              <p:custDataLst>
                <p:tags r:id="rId7"/>
              </p:custDataLst>
            </p:nvPr>
          </p:nvPicPr>
          <p:blipFill>
            <a:blip r:embed="rId8" r:link="rId9" cstate="email"/>
            <a:stretch>
              <a:fillRect/>
            </a:stretch>
          </p:blipFill>
          <p:spPr>
            <a:xfrm>
              <a:off x="0" y="6197520"/>
              <a:ext cx="720090" cy="660480"/>
            </a:xfrm>
            <a:prstGeom prst="rect">
              <a:avLst/>
            </a:prstGeom>
          </p:spPr>
        </p:pic>
      </p:grpSp>
      <p:sp>
        <p:nvSpPr>
          <p:cNvPr id="2" name="标题 1"/>
          <p:cNvSpPr>
            <a:spLocks noGrp="1"/>
          </p:cNvSpPr>
          <p:nvPr>
            <p:ph type="title"/>
            <p:custDataLst>
              <p:tags r:id="rId10"/>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12192000" cy="660480"/>
            <a:chOff x="0" y="0"/>
            <a:chExt cx="12192000" cy="660480"/>
          </a:xfrm>
        </p:grpSpPr>
        <p:pic>
          <p:nvPicPr>
            <p:cNvPr id="9" name="图片 8"/>
            <p:cNvPicPr/>
            <p:nvPr userDrawn="1">
              <p:custDataLst>
                <p:tags r:id="rId3"/>
              </p:custDataLst>
            </p:nvPr>
          </p:nvPicPr>
          <p:blipFill>
            <a:blip r:embed="rId4" r:link="rId5" cstate="email"/>
            <a:stretch>
              <a:fillRect/>
            </a:stretch>
          </p:blipFill>
          <p:spPr>
            <a:xfrm>
              <a:off x="0" y="0"/>
              <a:ext cx="720090" cy="660480"/>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60480"/>
            </a:xfrm>
            <a:prstGeom prst="rect">
              <a:avLst/>
            </a:prstGeom>
          </p:spPr>
        </p:pic>
      </p:grpSp>
      <p:sp>
        <p:nvSpPr>
          <p:cNvPr id="2" name="标题 1"/>
          <p:cNvSpPr>
            <a:spLocks noGrp="1"/>
          </p:cNvSpPr>
          <p:nvPr>
            <p:ph type="title"/>
            <p:custDataLst>
              <p:tags r:id="rId9"/>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bg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12192000" cy="660480"/>
            <a:chOff x="0" y="0"/>
            <a:chExt cx="12192000" cy="660480"/>
          </a:xfrm>
        </p:grpSpPr>
        <p:pic>
          <p:nvPicPr>
            <p:cNvPr id="8" name="图片 7"/>
            <p:cNvPicPr/>
            <p:nvPr userDrawn="1">
              <p:custDataLst>
                <p:tags r:id="rId3"/>
              </p:custDataLst>
            </p:nvPr>
          </p:nvPicPr>
          <p:blipFill>
            <a:blip r:embed="rId4" r:link="rId5" cstate="email"/>
            <a:stretch>
              <a:fillRect/>
            </a:stretch>
          </p:blipFill>
          <p:spPr>
            <a:xfrm>
              <a:off x="0" y="0"/>
              <a:ext cx="720090" cy="660480"/>
            </a:xfrm>
            <a:prstGeom prst="rect">
              <a:avLst/>
            </a:prstGeom>
          </p:spPr>
        </p:pic>
        <p:pic>
          <p:nvPicPr>
            <p:cNvPr id="7" name="图片 6"/>
            <p:cNvPicPr/>
            <p:nvPr userDrawn="1">
              <p:custDataLst>
                <p:tags r:id="rId6"/>
              </p:custDataLst>
            </p:nvPr>
          </p:nvPicPr>
          <p:blipFill>
            <a:blip r:embed="rId7" r:link="rId8" cstate="email"/>
            <a:stretch>
              <a:fillRect/>
            </a:stretch>
          </p:blipFill>
          <p:spPr>
            <a:xfrm>
              <a:off x="11471910" y="0"/>
              <a:ext cx="720090" cy="660480"/>
            </a:xfrm>
            <a:prstGeom prst="rect">
              <a:avLst/>
            </a:prstGeom>
          </p:spPr>
        </p:pic>
      </p:grpSp>
      <p:sp>
        <p:nvSpPr>
          <p:cNvPr id="2" name="竖排标题 1"/>
          <p:cNvSpPr>
            <a:spLocks noGrp="1"/>
          </p:cNvSpPr>
          <p:nvPr>
            <p:ph type="title" orient="vert"/>
            <p:custDataLst>
              <p:tags r:id="rId9"/>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669925" y="952500"/>
            <a:ext cx="9828101" cy="5388907"/>
          </a:xfrm>
        </p:spPr>
        <p:txBody>
          <a:bodyPr vert="eaVert" wrap="square">
            <a:normAutofit/>
          </a:bodyPr>
          <a:lstStyle>
            <a:lvl1pPr indent="0" eaLnBrk="1" fontAlgn="auto" latinLnBrk="0" hangingPunct="1">
              <a:defRPr>
                <a:solidFill>
                  <a:schemeClr val="bg1"/>
                </a:solidFill>
                <a:latin typeface="Arial" panose="020B0604020202020204" pitchFamily="34" charset="0"/>
                <a:ea typeface="微软雅黑" panose="020B0503020204020204" charset="-122"/>
              </a:defRPr>
            </a:lvl1pPr>
            <a:lvl2pPr indent="0" eaLnBrk="1" fontAlgn="auto" latinLnBrk="0" hangingPunct="1">
              <a:defRPr>
                <a:solidFill>
                  <a:schemeClr val="bg1"/>
                </a:solidFill>
                <a:latin typeface="Arial" panose="020B0604020202020204" pitchFamily="34" charset="0"/>
                <a:ea typeface="微软雅黑" panose="020B0503020204020204" charset="-122"/>
              </a:defRPr>
            </a:lvl2pPr>
            <a:lvl3pPr indent="0" eaLnBrk="1" fontAlgn="auto" latinLnBrk="0" hangingPunct="1">
              <a:defRPr>
                <a:solidFill>
                  <a:schemeClr val="bg1"/>
                </a:solidFill>
                <a:latin typeface="Arial" panose="020B0604020202020204" pitchFamily="34" charset="0"/>
                <a:ea typeface="微软雅黑" panose="020B0503020204020204" charset="-122"/>
              </a:defRPr>
            </a:lvl3pPr>
            <a:lvl4pPr indent="0" eaLnBrk="1" fontAlgn="auto" latinLnBrk="0" hangingPunct="1">
              <a:defRPr>
                <a:solidFill>
                  <a:schemeClr val="bg1"/>
                </a:solidFill>
                <a:latin typeface="Arial" panose="020B0604020202020204" pitchFamily="34" charset="0"/>
                <a:ea typeface="微软雅黑" panose="020B0503020204020204" charset="-122"/>
              </a:defRPr>
            </a:lvl4pPr>
            <a:lvl5pPr indent="0" eaLnBrk="1" fontAlgn="auto" latinLnBrk="0" hangingPunct="1">
              <a:defRPr>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0" y="0"/>
            <a:ext cx="12192000" cy="660480"/>
            <a:chOff x="0" y="0"/>
            <a:chExt cx="12192000" cy="660480"/>
          </a:xfrm>
        </p:grpSpPr>
        <p:pic>
          <p:nvPicPr>
            <p:cNvPr id="8" name="图片 7"/>
            <p:cNvPicPr/>
            <p:nvPr userDrawn="1">
              <p:custDataLst>
                <p:tags r:id="rId3"/>
              </p:custDataLst>
            </p:nvPr>
          </p:nvPicPr>
          <p:blipFill>
            <a:blip r:embed="rId4" r:link="rId5" cstate="email"/>
            <a:stretch>
              <a:fillRect/>
            </a:stretch>
          </p:blipFill>
          <p:spPr>
            <a:xfrm>
              <a:off x="0" y="0"/>
              <a:ext cx="720090" cy="660480"/>
            </a:xfrm>
            <a:prstGeom prst="rect">
              <a:avLst/>
            </a:prstGeom>
          </p:spPr>
        </p:pic>
        <p:pic>
          <p:nvPicPr>
            <p:cNvPr id="6" name="图片 5"/>
            <p:cNvPicPr/>
            <p:nvPr userDrawn="1">
              <p:custDataLst>
                <p:tags r:id="rId6"/>
              </p:custDataLst>
            </p:nvPr>
          </p:nvPicPr>
          <p:blipFill>
            <a:blip r:embed="rId7" r:link="rId8" cstate="email"/>
            <a:stretch>
              <a:fillRect/>
            </a:stretch>
          </p:blipFill>
          <p:spPr>
            <a:xfrm>
              <a:off x="11471910" y="0"/>
              <a:ext cx="720090" cy="660480"/>
            </a:xfrm>
            <a:prstGeom prst="rect">
              <a:avLst/>
            </a:prstGeom>
          </p:spPr>
        </p:pic>
      </p:gr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669930" y="952508"/>
            <a:ext cx="10852237" cy="5388907"/>
          </a:xfrm>
        </p:spPr>
        <p:txBody>
          <a:bodyPr wrap="square">
            <a:normAutofit/>
          </a:bodyPr>
          <a:lstStyle>
            <a:lvl1pPr>
              <a:defRPr>
                <a:solidFill>
                  <a:schemeClr val="bg1"/>
                </a:solidFill>
                <a:latin typeface="Arial" panose="020B0604020202020204" pitchFamily="34" charset="0"/>
                <a:ea typeface="微软雅黑" panose="020B0503020204020204" charset="-122"/>
              </a:defRPr>
            </a:lvl1pPr>
            <a:lvl2pPr>
              <a:defRPr>
                <a:solidFill>
                  <a:schemeClr val="bg1"/>
                </a:solidFill>
                <a:latin typeface="Arial" panose="020B0604020202020204" pitchFamily="34" charset="0"/>
                <a:ea typeface="微软雅黑" panose="020B0503020204020204" charset="-122"/>
              </a:defRPr>
            </a:lvl2pPr>
            <a:lvl3pPr>
              <a:defRPr>
                <a:solidFill>
                  <a:schemeClr val="bg1"/>
                </a:solidFill>
                <a:latin typeface="Arial" panose="020B0604020202020204" pitchFamily="34" charset="0"/>
                <a:ea typeface="微软雅黑" panose="020B0503020204020204" charset="-122"/>
              </a:defRPr>
            </a:lvl3pPr>
            <a:lvl4pPr>
              <a:defRPr>
                <a:solidFill>
                  <a:schemeClr val="bg1"/>
                </a:solidFill>
                <a:latin typeface="Arial" panose="020B0604020202020204" pitchFamily="34" charset="0"/>
                <a:ea typeface="微软雅黑" panose="020B0503020204020204" charset="-122"/>
              </a:defRPr>
            </a:lvl4pPr>
            <a:lvl5pPr>
              <a:defRPr>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任意多边形 1"/>
          <p:cNvSpPr/>
          <p:nvPr userDrawn="1">
            <p:custDataLst>
              <p:tags r:id="rId8"/>
            </p:custDataLst>
          </p:nvPr>
        </p:nvSpPr>
        <p:spPr>
          <a:xfrm flipH="1">
            <a:off x="9597390" y="2250222"/>
            <a:ext cx="1250950" cy="2742565"/>
          </a:xfrm>
          <a:custGeom>
            <a:avLst/>
            <a:gdLst>
              <a:gd name="connisteX0" fmla="*/ 1885950 w 1896110"/>
              <a:gd name="connsiteY0" fmla="*/ 826135 h 4745355"/>
              <a:gd name="connisteX1" fmla="*/ 1885950 w 1896110"/>
              <a:gd name="connsiteY1" fmla="*/ 0 h 4745355"/>
              <a:gd name="connisteX2" fmla="*/ 0 w 1896110"/>
              <a:gd name="connsiteY2" fmla="*/ 0 h 4745355"/>
              <a:gd name="connisteX3" fmla="*/ 0 w 1896110"/>
              <a:gd name="connsiteY3" fmla="*/ 4745355 h 4745355"/>
              <a:gd name="connisteX4" fmla="*/ 1896110 w 1896110"/>
              <a:gd name="connsiteY4" fmla="*/ 4745355 h 4745355"/>
              <a:gd name="connisteX5" fmla="*/ 1896110 w 1896110"/>
              <a:gd name="connsiteY5" fmla="*/ 4003675 h 474535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896110" h="4745355">
                <a:moveTo>
                  <a:pt x="1885950" y="826135"/>
                </a:moveTo>
                <a:lnTo>
                  <a:pt x="1885950" y="0"/>
                </a:lnTo>
                <a:lnTo>
                  <a:pt x="0" y="0"/>
                </a:lnTo>
                <a:lnTo>
                  <a:pt x="0" y="4745355"/>
                </a:lnTo>
                <a:lnTo>
                  <a:pt x="1896110" y="4745355"/>
                </a:lnTo>
                <a:lnTo>
                  <a:pt x="1896110" y="4003675"/>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bg1"/>
              </a:solidFill>
            </a:endParaRPr>
          </a:p>
        </p:txBody>
      </p:sp>
      <p:sp>
        <p:nvSpPr>
          <p:cNvPr id="7" name="文本占位符 6"/>
          <p:cNvSpPr>
            <a:spLocks noGrp="1"/>
          </p:cNvSpPr>
          <p:nvPr>
            <p:ph type="body" idx="14" hasCustomPrompt="1"/>
            <p:custDataLst>
              <p:tags r:id="rId9"/>
            </p:custDataLst>
          </p:nvPr>
        </p:nvSpPr>
        <p:spPr>
          <a:xfrm>
            <a:off x="6096000" y="4131727"/>
            <a:ext cx="4212590" cy="370205"/>
          </a:xfrm>
        </p:spPr>
        <p:txBody>
          <a:bodyPr vert="horz" wrap="square" lIns="0" tIns="0" rIns="0" bIns="0" anchor="t" anchorCtr="0">
            <a:normAutofit/>
          </a:bodyPr>
          <a:lstStyle>
            <a:lvl1pPr marL="457200" marR="0" indent="-457200" algn="r" rtl="0" eaLnBrk="1" fontAlgn="auto">
              <a:lnSpc>
                <a:spcPct val="100000"/>
              </a:lnSpc>
              <a:spcBef>
                <a:spcPts val="0"/>
              </a:spcBef>
              <a:spcAft>
                <a:spcPts val="0"/>
              </a:spcAft>
              <a:buClrTx/>
              <a:buSzPts val="2000"/>
              <a:buFont typeface="Arial" panose="020B0604020202020204" pitchFamily="34" charset="0"/>
              <a:buNone/>
              <a:defRPr sz="2400" b="0" spc="200">
                <a:solidFill>
                  <a:schemeClr val="bg1"/>
                </a:solidFill>
                <a:latin typeface="Arial" panose="020B0604020202020204" pitchFamily="34" charset="0"/>
                <a:ea typeface="微软雅黑" panose="020B0503020204020204" charset="-122"/>
              </a:defRPr>
            </a:lvl1pPr>
          </a:lstStyle>
          <a:p>
            <a:pPr marL="0" marR="0" lvl="0" indent="0" algn="r"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10"/>
            </p:custDataLst>
          </p:nvPr>
        </p:nvSpPr>
        <p:spPr>
          <a:xfrm>
            <a:off x="6096000" y="2755047"/>
            <a:ext cx="4359910" cy="1172210"/>
          </a:xfrm>
        </p:spPr>
        <p:txBody>
          <a:bodyPr vert="horz" wrap="square" lIns="0" tIns="0" rIns="0" bIns="0" anchor="ctr" anchorCtr="0">
            <a:normAutofit/>
          </a:bodyPr>
          <a:lstStyle>
            <a:lvl1pPr marL="0" marR="0" indent="0" algn="r" defTabSz="914400" rtl="0" eaLnBrk="1" fontAlgn="auto" latinLnBrk="0" hangingPunct="1">
              <a:lnSpc>
                <a:spcPct val="100000"/>
              </a:lnSpc>
              <a:spcBef>
                <a:spcPct val="0"/>
              </a:spcBef>
              <a:spcAft>
                <a:spcPts val="0"/>
              </a:spcAft>
              <a:buClrTx/>
              <a:buSzPts val="6600"/>
              <a:buFont typeface="Arial" panose="020B0604020202020204" pitchFamily="34" charset="0"/>
              <a:buNone/>
              <a:defRPr sz="7200" b="0" spc="70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0"/>
            <a:ext cx="720090" cy="660400"/>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1471910" y="0"/>
            <a:ext cx="720090" cy="660400"/>
          </a:xfrm>
          <a:prstGeom prst="rect">
            <a:avLst/>
          </a:prstGeom>
        </p:spPr>
      </p:pic>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email"/>
          <a:stretch>
            <a:fillRect/>
          </a:stretch>
        </p:blipFill>
        <p:spPr>
          <a:xfrm>
            <a:off x="0" y="0"/>
            <a:ext cx="720090" cy="660400"/>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60400"/>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email"/>
          <a:stretch>
            <a:fillRect/>
          </a:stretch>
        </p:blipFill>
        <p:spPr>
          <a:xfrm>
            <a:off x="11471910" y="0"/>
            <a:ext cx="720090" cy="66048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email"/>
          <a:stretch>
            <a:fillRect/>
          </a:stretch>
        </p:blipFill>
        <p:spPr>
          <a:xfrm>
            <a:off x="0" y="0"/>
            <a:ext cx="720090" cy="660400"/>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60400"/>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email"/>
          <a:stretch>
            <a:fillRect/>
          </a:stretch>
        </p:blipFill>
        <p:spPr>
          <a:xfrm>
            <a:off x="0" y="0"/>
            <a:ext cx="720090" cy="660400"/>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60400"/>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tx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email"/>
          <a:stretch>
            <a:fillRect/>
          </a:stretch>
        </p:blipFill>
        <p:spPr>
          <a:xfrm>
            <a:off x="11471910" y="6197600"/>
            <a:ext cx="720090" cy="660400"/>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0" y="6197600"/>
            <a:ext cx="720090" cy="660400"/>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email"/>
          <a:stretch>
            <a:fillRect/>
          </a:stretch>
        </p:blipFill>
        <p:spPr>
          <a:xfrm>
            <a:off x="10571480" y="5372100"/>
            <a:ext cx="1619885" cy="1485900"/>
          </a:xfrm>
          <a:prstGeom prst="rect">
            <a:avLst/>
          </a:prstGeom>
        </p:spPr>
      </p:pic>
      <p:pic>
        <p:nvPicPr>
          <p:cNvPr id="8" name="图片 7"/>
          <p:cNvPicPr/>
          <p:nvPr userDrawn="1">
            <p:custDataLst>
              <p:tags r:id="rId6"/>
            </p:custDataLst>
          </p:nvPr>
        </p:nvPicPr>
        <p:blipFill>
          <a:blip r:embed="rId7" r:link="rId8" cstate="email"/>
          <a:stretch>
            <a:fillRect/>
          </a:stretch>
        </p:blipFill>
        <p:spPr>
          <a:xfrm>
            <a:off x="0" y="5372100"/>
            <a:ext cx="1619885" cy="1485900"/>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52.xml"/><Relationship Id="rId23" Type="http://schemas.openxmlformats.org/officeDocument/2006/relationships/tags" Target="../tags/tag151.xml"/><Relationship Id="rId22" Type="http://schemas.openxmlformats.org/officeDocument/2006/relationships/tags" Target="../tags/tag150.xml"/><Relationship Id="rId21" Type="http://schemas.openxmlformats.org/officeDocument/2006/relationships/tags" Target="../tags/tag149.xml"/><Relationship Id="rId20" Type="http://schemas.openxmlformats.org/officeDocument/2006/relationships/tags" Target="../tags/tag148.xml"/><Relationship Id="rId2" Type="http://schemas.openxmlformats.org/officeDocument/2006/relationships/slideLayout" Target="../slideLayouts/slideLayout13.xml"/><Relationship Id="rId19" Type="http://schemas.openxmlformats.org/officeDocument/2006/relationships/tags" Target="../tags/tag147.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304.xml"/><Relationship Id="rId23" Type="http://schemas.openxmlformats.org/officeDocument/2006/relationships/tags" Target="../tags/tag303.xml"/><Relationship Id="rId22" Type="http://schemas.openxmlformats.org/officeDocument/2006/relationships/tags" Target="../tags/tag302.xml"/><Relationship Id="rId21" Type="http://schemas.openxmlformats.org/officeDocument/2006/relationships/tags" Target="../tags/tag301.xml"/><Relationship Id="rId20" Type="http://schemas.openxmlformats.org/officeDocument/2006/relationships/tags" Target="../tags/tag300.xml"/><Relationship Id="rId2" Type="http://schemas.openxmlformats.org/officeDocument/2006/relationships/slideLayout" Target="../slideLayouts/slideLayout31.xml"/><Relationship Id="rId19" Type="http://schemas.openxmlformats.org/officeDocument/2006/relationships/tags" Target="../tags/tag299.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bg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bg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36.xml"/><Relationship Id="rId7" Type="http://schemas.openxmlformats.org/officeDocument/2006/relationships/tags" Target="../tags/tag34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4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45.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36.xml"/><Relationship Id="rId7" Type="http://schemas.openxmlformats.org/officeDocument/2006/relationships/tags" Target="../tags/tag35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4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48.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36.xml"/><Relationship Id="rId7" Type="http://schemas.openxmlformats.org/officeDocument/2006/relationships/tags" Target="../tags/tag35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5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51.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32.xml"/><Relationship Id="rId4" Type="http://schemas.openxmlformats.org/officeDocument/2006/relationships/tags" Target="../tags/tag357.xml"/><Relationship Id="rId3" Type="http://schemas.openxmlformats.org/officeDocument/2006/relationships/tags" Target="../tags/tag356.xml"/><Relationship Id="rId2" Type="http://schemas.openxmlformats.org/officeDocument/2006/relationships/tags" Target="../tags/tag355.xml"/><Relationship Id="rId1" Type="http://schemas.openxmlformats.org/officeDocument/2006/relationships/tags" Target="../tags/tag354.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36.xml"/><Relationship Id="rId7" Type="http://schemas.openxmlformats.org/officeDocument/2006/relationships/tags" Target="../tags/tag36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5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58.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32.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368.xml"/><Relationship Id="rId7" Type="http://schemas.openxmlformats.org/officeDocument/2006/relationships/tags" Target="../tags/tag36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6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15.xml"/><Relationship Id="rId1" Type="http://schemas.openxmlformats.org/officeDocument/2006/relationships/tags" Target="../tags/tag365.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372.xml"/><Relationship Id="rId7" Type="http://schemas.openxmlformats.org/officeDocument/2006/relationships/tags" Target="../tags/tag37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7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16.xml"/><Relationship Id="rId1" Type="http://schemas.openxmlformats.org/officeDocument/2006/relationships/tags" Target="../tags/tag369.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376.xml"/><Relationship Id="rId7" Type="http://schemas.openxmlformats.org/officeDocument/2006/relationships/tags" Target="../tags/tag37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7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17.xml"/><Relationship Id="rId1" Type="http://schemas.openxmlformats.org/officeDocument/2006/relationships/tags" Target="../tags/tag373.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7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18.xml"/><Relationship Id="rId1" Type="http://schemas.openxmlformats.org/officeDocument/2006/relationships/tags" Target="../tags/tag377.xml"/></Relationships>
</file>

<file path=ppt/slides/_rels/slide2.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6" Type="http://schemas.openxmlformats.org/officeDocument/2006/relationships/notesSlide" Target="../notesSlides/notesSlide1.xml"/><Relationship Id="rId15" Type="http://schemas.openxmlformats.org/officeDocument/2006/relationships/slideLayout" Target="../slideLayouts/slideLayout35.xml"/><Relationship Id="rId14" Type="http://schemas.openxmlformats.org/officeDocument/2006/relationships/tags" Target="../tags/tag321.xml"/><Relationship Id="rId13" Type="http://schemas.openxmlformats.org/officeDocument/2006/relationships/tags" Target="../tags/tag320.xml"/><Relationship Id="rId12" Type="http://schemas.openxmlformats.org/officeDocument/2006/relationships/tags" Target="../tags/tag319.xml"/><Relationship Id="rId11" Type="http://schemas.openxmlformats.org/officeDocument/2006/relationships/tags" Target="../tags/tag318.xml"/><Relationship Id="rId10" Type="http://schemas.openxmlformats.org/officeDocument/2006/relationships/tags" Target="../tags/tag317.xml"/><Relationship Id="rId1" Type="http://schemas.openxmlformats.org/officeDocument/2006/relationships/tags" Target="../tags/tag308.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384.xml"/><Relationship Id="rId7" Type="http://schemas.openxmlformats.org/officeDocument/2006/relationships/tags" Target="../tags/tag38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8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19.xml"/><Relationship Id="rId1" Type="http://schemas.openxmlformats.org/officeDocument/2006/relationships/tags" Target="../tags/tag381.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388.xml"/><Relationship Id="rId7" Type="http://schemas.openxmlformats.org/officeDocument/2006/relationships/tags" Target="../tags/tag38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8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20.xml"/><Relationship Id="rId1" Type="http://schemas.openxmlformats.org/officeDocument/2006/relationships/tags" Target="../tags/tag385.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9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21.xml"/><Relationship Id="rId1" Type="http://schemas.openxmlformats.org/officeDocument/2006/relationships/tags" Target="../tags/tag389.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396.xml"/><Relationship Id="rId7" Type="http://schemas.openxmlformats.org/officeDocument/2006/relationships/tags" Target="../tags/tag39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9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22.xml"/><Relationship Id="rId1" Type="http://schemas.openxmlformats.org/officeDocument/2006/relationships/tags" Target="../tags/tag393.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00.xml"/><Relationship Id="rId7" Type="http://schemas.openxmlformats.org/officeDocument/2006/relationships/tags" Target="../tags/tag39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9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23.xml"/><Relationship Id="rId1" Type="http://schemas.openxmlformats.org/officeDocument/2006/relationships/tags" Target="../tags/tag397.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04.xml"/><Relationship Id="rId7" Type="http://schemas.openxmlformats.org/officeDocument/2006/relationships/tags" Target="../tags/tag40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0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24.xml"/><Relationship Id="rId1" Type="http://schemas.openxmlformats.org/officeDocument/2006/relationships/tags" Target="../tags/tag401.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08.xml"/><Relationship Id="rId7" Type="http://schemas.openxmlformats.org/officeDocument/2006/relationships/tags" Target="../tags/tag40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0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25.xml"/><Relationship Id="rId1" Type="http://schemas.openxmlformats.org/officeDocument/2006/relationships/tags" Target="../tags/tag405.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12.xml"/><Relationship Id="rId7" Type="http://schemas.openxmlformats.org/officeDocument/2006/relationships/tags" Target="../tags/tag41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1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26.xml"/><Relationship Id="rId1" Type="http://schemas.openxmlformats.org/officeDocument/2006/relationships/tags" Target="../tags/tag409.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16.xml"/><Relationship Id="rId7" Type="http://schemas.openxmlformats.org/officeDocument/2006/relationships/tags" Target="../tags/tag41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1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27.xml"/><Relationship Id="rId1" Type="http://schemas.openxmlformats.org/officeDocument/2006/relationships/tags" Target="../tags/tag413.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20.xml"/><Relationship Id="rId7" Type="http://schemas.openxmlformats.org/officeDocument/2006/relationships/tags" Target="../tags/tag41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1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28.xml"/><Relationship Id="rId1" Type="http://schemas.openxmlformats.org/officeDocument/2006/relationships/tags" Target="../tags/tag417.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2.xml"/><Relationship Id="rId4" Type="http://schemas.openxmlformats.org/officeDocument/2006/relationships/tags" Target="../tags/tag325.xml"/><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2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29.xml"/><Relationship Id="rId1" Type="http://schemas.openxmlformats.org/officeDocument/2006/relationships/tags" Target="../tags/tag421.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28.xml"/><Relationship Id="rId7" Type="http://schemas.openxmlformats.org/officeDocument/2006/relationships/tags" Target="../tags/tag42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2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30.xml"/><Relationship Id="rId1" Type="http://schemas.openxmlformats.org/officeDocument/2006/relationships/tags" Target="../tags/tag425.xml"/></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32.xml"/><Relationship Id="rId7" Type="http://schemas.openxmlformats.org/officeDocument/2006/relationships/tags" Target="../tags/tag43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3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31.xml"/><Relationship Id="rId1" Type="http://schemas.openxmlformats.org/officeDocument/2006/relationships/tags" Target="../tags/tag429.xml"/></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36.xml"/><Relationship Id="rId7" Type="http://schemas.openxmlformats.org/officeDocument/2006/relationships/tags" Target="../tags/tag43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3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32.xml"/><Relationship Id="rId1" Type="http://schemas.openxmlformats.org/officeDocument/2006/relationships/tags" Target="../tags/tag433.xml"/></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40.xml"/><Relationship Id="rId7" Type="http://schemas.openxmlformats.org/officeDocument/2006/relationships/tags" Target="../tags/tag43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3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33.xml"/><Relationship Id="rId1" Type="http://schemas.openxmlformats.org/officeDocument/2006/relationships/tags" Target="../tags/tag437.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44.xml"/><Relationship Id="rId7" Type="http://schemas.openxmlformats.org/officeDocument/2006/relationships/tags" Target="../tags/tag44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4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34.xml"/><Relationship Id="rId1" Type="http://schemas.openxmlformats.org/officeDocument/2006/relationships/tags" Target="../tags/tag441.xml"/></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48.xml"/><Relationship Id="rId7" Type="http://schemas.openxmlformats.org/officeDocument/2006/relationships/tags" Target="../tags/tag44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4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35.xml"/><Relationship Id="rId1" Type="http://schemas.openxmlformats.org/officeDocument/2006/relationships/tags" Target="../tags/tag445.xml"/></Relationships>
</file>

<file path=ppt/slides/_rels/slide37.xml.rels><?xml version="1.0" encoding="UTF-8" standalone="yes"?>
<Relationships xmlns="http://schemas.openxmlformats.org/package/2006/relationships"><Relationship Id="rId9" Type="http://schemas.openxmlformats.org/officeDocument/2006/relationships/notesSlide" Target="../notesSlides/notesSlide36.xml"/><Relationship Id="rId8" Type="http://schemas.openxmlformats.org/officeDocument/2006/relationships/slideLayout" Target="../slideLayouts/slideLayout36.xml"/><Relationship Id="rId7" Type="http://schemas.openxmlformats.org/officeDocument/2006/relationships/tags" Target="../tags/tag45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5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449.xml"/></Relationships>
</file>

<file path=ppt/slides/_rels/slide38.xml.rels><?xml version="1.0" encoding="UTF-8" standalone="yes"?>
<Relationships xmlns="http://schemas.openxmlformats.org/package/2006/relationships"><Relationship Id="rId9" Type="http://schemas.openxmlformats.org/officeDocument/2006/relationships/notesSlide" Target="../notesSlides/notesSlide37.xml"/><Relationship Id="rId8" Type="http://schemas.openxmlformats.org/officeDocument/2006/relationships/slideLayout" Target="../slideLayouts/slideLayout36.xml"/><Relationship Id="rId7" Type="http://schemas.openxmlformats.org/officeDocument/2006/relationships/tags" Target="../tags/tag45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5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452.xml"/></Relationships>
</file>

<file path=ppt/slides/_rels/slide39.xml.rels><?xml version="1.0" encoding="UTF-8" standalone="yes"?>
<Relationships xmlns="http://schemas.openxmlformats.org/package/2006/relationships"><Relationship Id="rId9" Type="http://schemas.openxmlformats.org/officeDocument/2006/relationships/notesSlide" Target="../notesSlides/notesSlide38.xml"/><Relationship Id="rId8" Type="http://schemas.openxmlformats.org/officeDocument/2006/relationships/slideLayout" Target="../slideLayouts/slideLayout36.xml"/><Relationship Id="rId7" Type="http://schemas.openxmlformats.org/officeDocument/2006/relationships/tags" Target="../tags/tag45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5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455.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36.xml"/><Relationship Id="rId7" Type="http://schemas.openxmlformats.org/officeDocument/2006/relationships/tags" Target="../tags/tag32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2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26.xml"/></Relationships>
</file>

<file path=ppt/slides/_rels/slide40.xml.rels><?xml version="1.0" encoding="UTF-8" standalone="yes"?>
<Relationships xmlns="http://schemas.openxmlformats.org/package/2006/relationships"><Relationship Id="rId9" Type="http://schemas.openxmlformats.org/officeDocument/2006/relationships/notesSlide" Target="../notesSlides/notesSlide39.xml"/><Relationship Id="rId8" Type="http://schemas.openxmlformats.org/officeDocument/2006/relationships/slideLayout" Target="../slideLayouts/slideLayout36.xml"/><Relationship Id="rId7" Type="http://schemas.openxmlformats.org/officeDocument/2006/relationships/tags" Target="../tags/tag46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5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458.xml"/></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32.xml"/><Relationship Id="rId4" Type="http://schemas.openxmlformats.org/officeDocument/2006/relationships/tags" Target="../tags/tag464.xml"/><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s>
</file>

<file path=ppt/slides/_rels/slide42.xml.rels><?xml version="1.0" encoding="UTF-8" standalone="yes"?>
<Relationships xmlns="http://schemas.openxmlformats.org/package/2006/relationships"><Relationship Id="rId9" Type="http://schemas.openxmlformats.org/officeDocument/2006/relationships/notesSlide" Target="../notesSlides/notesSlide41.xml"/><Relationship Id="rId8" Type="http://schemas.openxmlformats.org/officeDocument/2006/relationships/slideLayout" Target="../slideLayouts/slideLayout36.xml"/><Relationship Id="rId7" Type="http://schemas.openxmlformats.org/officeDocument/2006/relationships/tags" Target="../tags/tag46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6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465.xml"/></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slideLayout" Target="../slideLayouts/slideLayout32.xml"/><Relationship Id="rId4" Type="http://schemas.openxmlformats.org/officeDocument/2006/relationships/tags" Target="../tags/tag471.xml"/><Relationship Id="rId3" Type="http://schemas.openxmlformats.org/officeDocument/2006/relationships/tags" Target="../tags/tag470.xml"/><Relationship Id="rId2" Type="http://schemas.openxmlformats.org/officeDocument/2006/relationships/tags" Target="../tags/tag469.xml"/><Relationship Id="rId1" Type="http://schemas.openxmlformats.org/officeDocument/2006/relationships/tags" Target="../tags/tag468.xml"/></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75.xml"/><Relationship Id="rId7" Type="http://schemas.openxmlformats.org/officeDocument/2006/relationships/tags" Target="../tags/tag47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7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43.xml"/><Relationship Id="rId1" Type="http://schemas.openxmlformats.org/officeDocument/2006/relationships/tags" Target="../tags/tag472.xml"/></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79.xml"/><Relationship Id="rId7" Type="http://schemas.openxmlformats.org/officeDocument/2006/relationships/tags" Target="../tags/tag47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7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44.xml"/><Relationship Id="rId1" Type="http://schemas.openxmlformats.org/officeDocument/2006/relationships/tags" Target="../tags/tag476.xml"/></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83.xml"/><Relationship Id="rId7" Type="http://schemas.openxmlformats.org/officeDocument/2006/relationships/tags" Target="../tags/tag48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8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45.xml"/><Relationship Id="rId1" Type="http://schemas.openxmlformats.org/officeDocument/2006/relationships/tags" Target="../tags/tag480.xml"/></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87.xml"/><Relationship Id="rId7" Type="http://schemas.openxmlformats.org/officeDocument/2006/relationships/tags" Target="../tags/tag48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8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46.xml"/><Relationship Id="rId1" Type="http://schemas.openxmlformats.org/officeDocument/2006/relationships/tags" Target="../tags/tag484.xml"/></Relationships>
</file>

<file path=ppt/slides/_rels/slide48.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91.xml"/><Relationship Id="rId7" Type="http://schemas.openxmlformats.org/officeDocument/2006/relationships/tags" Target="../tags/tag49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8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47.xml"/><Relationship Id="rId1" Type="http://schemas.openxmlformats.org/officeDocument/2006/relationships/tags" Target="../tags/tag488.xml"/></Relationships>
</file>

<file path=ppt/slides/_rels/slide49.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95.xml"/><Relationship Id="rId7" Type="http://schemas.openxmlformats.org/officeDocument/2006/relationships/tags" Target="../tags/tag49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9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48.xml"/><Relationship Id="rId1" Type="http://schemas.openxmlformats.org/officeDocument/2006/relationships/tags" Target="../tags/tag492.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36.xml"/><Relationship Id="rId7" Type="http://schemas.openxmlformats.org/officeDocument/2006/relationships/tags" Target="../tags/tag33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3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29.xml"/></Relationships>
</file>

<file path=ppt/slides/_rels/slide50.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499.xml"/><Relationship Id="rId7" Type="http://schemas.openxmlformats.org/officeDocument/2006/relationships/tags" Target="../tags/tag49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9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49.xml"/><Relationship Id="rId1" Type="http://schemas.openxmlformats.org/officeDocument/2006/relationships/tags" Target="../tags/tag496.xml"/></Relationships>
</file>

<file path=ppt/slides/_rels/slide51.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503.xml"/><Relationship Id="rId7" Type="http://schemas.openxmlformats.org/officeDocument/2006/relationships/tags" Target="../tags/tag50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0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50.xml"/><Relationship Id="rId1" Type="http://schemas.openxmlformats.org/officeDocument/2006/relationships/tags" Target="../tags/tag500.xml"/></Relationships>
</file>

<file path=ppt/slides/_rels/slide52.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507.xml"/><Relationship Id="rId7" Type="http://schemas.openxmlformats.org/officeDocument/2006/relationships/tags" Target="../tags/tag50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0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51.xml"/><Relationship Id="rId1" Type="http://schemas.openxmlformats.org/officeDocument/2006/relationships/tags" Target="../tags/tag504.xml"/></Relationships>
</file>

<file path=ppt/slides/_rels/slide53.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511.xml"/><Relationship Id="rId7" Type="http://schemas.openxmlformats.org/officeDocument/2006/relationships/tags" Target="../tags/tag51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0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notesSlide" Target="../notesSlides/notesSlide52.xml"/><Relationship Id="rId1" Type="http://schemas.openxmlformats.org/officeDocument/2006/relationships/tags" Target="../tags/tag508.xml"/></Relationships>
</file>

<file path=ppt/slides/_rels/slide54.xml.rels><?xml version="1.0" encoding="UTF-8" standalone="yes"?>
<Relationships xmlns="http://schemas.openxmlformats.org/package/2006/relationships"><Relationship Id="rId9" Type="http://schemas.openxmlformats.org/officeDocument/2006/relationships/notesSlide" Target="../notesSlides/notesSlide53.xml"/><Relationship Id="rId8" Type="http://schemas.openxmlformats.org/officeDocument/2006/relationships/slideLayout" Target="../slideLayouts/slideLayout36.xml"/><Relationship Id="rId7" Type="http://schemas.openxmlformats.org/officeDocument/2006/relationships/tags" Target="../tags/tag51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1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512.xml"/></Relationships>
</file>

<file path=ppt/slides/_rels/slide55.xml.rels><?xml version="1.0" encoding="UTF-8" standalone="yes"?>
<Relationships xmlns="http://schemas.openxmlformats.org/package/2006/relationships"><Relationship Id="rId7" Type="http://schemas.openxmlformats.org/officeDocument/2006/relationships/slideLayout" Target="../slideLayouts/slideLayout37.xml"/><Relationship Id="rId6" Type="http://schemas.openxmlformats.org/officeDocument/2006/relationships/tags" Target="../tags/tag516.xml"/><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515.xml"/></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40.xml"/><Relationship Id="rId2" Type="http://schemas.openxmlformats.org/officeDocument/2006/relationships/tags" Target="../tags/tag518.xml"/><Relationship Id="rId1" Type="http://schemas.openxmlformats.org/officeDocument/2006/relationships/tags" Target="../tags/tag517.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36.xml"/><Relationship Id="rId7" Type="http://schemas.openxmlformats.org/officeDocument/2006/relationships/tags" Target="../tags/tag33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3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32.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36.xml"/><Relationship Id="rId7" Type="http://schemas.openxmlformats.org/officeDocument/2006/relationships/tags" Target="../tags/tag33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3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35.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36.xml"/><Relationship Id="rId7" Type="http://schemas.openxmlformats.org/officeDocument/2006/relationships/tags" Target="../tags/tag34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3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38.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32.xml"/><Relationship Id="rId4" Type="http://schemas.openxmlformats.org/officeDocument/2006/relationships/tags" Target="../tags/tag344.xml"/><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6" name="文本占位符 5"/>
          <p:cNvSpPr>
            <a:spLocks noGrp="1"/>
          </p:cNvSpPr>
          <p:nvPr>
            <p:ph type="body" sz="quarter" idx="16"/>
            <p:custDataLst>
              <p:tags r:id="rId1"/>
            </p:custDataLst>
          </p:nvPr>
        </p:nvSpPr>
        <p:spPr>
          <a:xfrm>
            <a:off x="9550084" y="5880100"/>
            <a:ext cx="1974215" cy="408940"/>
          </a:xfrm>
        </p:spPr>
        <p:txBody>
          <a:bodyPr/>
          <a:p>
            <a:pPr algn="ctr"/>
            <a:r>
              <a:rPr lang="zh-CN" altLang="en-US" sz="2000">
                <a:solidFill>
                  <a:schemeClr val="lt1"/>
                </a:solidFill>
              </a:rPr>
              <a:t>主讲人：梁鹏</a:t>
            </a:r>
            <a:endParaRPr lang="zh-CN" altLang="en-US" sz="2000">
              <a:solidFill>
                <a:schemeClr val="lt1"/>
              </a:solidFill>
            </a:endParaRPr>
          </a:p>
        </p:txBody>
      </p:sp>
      <p:sp>
        <p:nvSpPr>
          <p:cNvPr id="7" name="标题 6"/>
          <p:cNvSpPr>
            <a:spLocks noGrp="1"/>
          </p:cNvSpPr>
          <p:nvPr>
            <p:ph type="ctrTitle" idx="13"/>
            <p:custDataLst>
              <p:tags r:id="rId2"/>
            </p:custDataLst>
          </p:nvPr>
        </p:nvSpPr>
        <p:spPr>
          <a:xfrm>
            <a:off x="5955665" y="1169035"/>
            <a:ext cx="5654040" cy="1748155"/>
          </a:xfrm>
        </p:spPr>
        <p:txBody>
          <a:bodyPr>
            <a:normAutofit/>
          </a:bodyPr>
          <a:lstStyle/>
          <a:p>
            <a:r>
              <a:rPr lang="zh-CN" altLang="en-US" dirty="0">
                <a:solidFill>
                  <a:schemeClr val="accent1"/>
                </a:solidFill>
              </a:rPr>
              <a:t>市级企业技术中心申报政策解读</a:t>
            </a:r>
            <a:endParaRPr lang="zh-CN" altLang="en-US" dirty="0">
              <a:solidFill>
                <a:schemeClr val="accent1"/>
              </a:solidFill>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2" name="文本框 1"/>
          <p:cNvSpPr txBox="1"/>
          <p:nvPr/>
        </p:nvSpPr>
        <p:spPr>
          <a:xfrm>
            <a:off x="899795" y="574040"/>
            <a:ext cx="6286500" cy="368300"/>
          </a:xfrm>
          <a:prstGeom prst="rect">
            <a:avLst/>
          </a:prstGeom>
          <a:noFill/>
        </p:spPr>
        <p:txBody>
          <a:bodyPr wrap="square" rtlCol="0">
            <a:spAutoFit/>
          </a:bodyPr>
          <a:p>
            <a:r>
              <a:rPr lang="zh-CN" altLang="en-US" b="1">
                <a:latin typeface="黑体" panose="02010609060101010101" charset="-122"/>
                <a:ea typeface="黑体" panose="02010609060101010101" charset="-122"/>
              </a:rPr>
              <a:t>市企业技术中心申请、评价材料编写格式要求</a:t>
            </a:r>
            <a:endParaRPr lang="zh-CN" altLang="en-US" b="1">
              <a:latin typeface="黑体" panose="02010609060101010101" charset="-122"/>
              <a:ea typeface="黑体" panose="02010609060101010101" charset="-122"/>
            </a:endParaRPr>
          </a:p>
        </p:txBody>
      </p:sp>
      <p:sp>
        <p:nvSpPr>
          <p:cNvPr id="8" name="文本框 7"/>
          <p:cNvSpPr txBox="1"/>
          <p:nvPr/>
        </p:nvSpPr>
        <p:spPr>
          <a:xfrm>
            <a:off x="569595" y="1151890"/>
            <a:ext cx="10994390" cy="4831080"/>
          </a:xfrm>
          <a:prstGeom prst="rect">
            <a:avLst/>
          </a:prstGeom>
          <a:noFill/>
        </p:spPr>
        <p:txBody>
          <a:bodyPr wrap="square" rtlCol="0" anchor="t">
            <a:spAutoFit/>
          </a:bodyPr>
          <a:p>
            <a:pPr>
              <a:lnSpc>
                <a:spcPct val="200000"/>
              </a:lnSpc>
            </a:pPr>
            <a:r>
              <a:rPr lang="en-US" altLang="zh-CN" sz="1400">
                <a:latin typeface="仿宋" panose="02010609060101010101" charset="-122"/>
                <a:ea typeface="仿宋" panose="02010609060101010101" charset="-122"/>
                <a:cs typeface="仿宋" panose="02010609060101010101" charset="-122"/>
              </a:rPr>
              <a:t>    </a:t>
            </a:r>
            <a:r>
              <a:rPr lang="zh-CN" altLang="en-US" sz="1400">
                <a:latin typeface="仿宋" panose="02010609060101010101" charset="-122"/>
                <a:ea typeface="仿宋" panose="02010609060101010101" charset="-122"/>
                <a:cs typeface="仿宋" panose="02010609060101010101" charset="-122"/>
              </a:rPr>
              <a:t>一、申请、评价材料封面</a:t>
            </a:r>
            <a:endParaRPr lang="zh-CN" altLang="en-US" sz="1400">
              <a:latin typeface="仿宋" panose="02010609060101010101" charset="-122"/>
              <a:ea typeface="仿宋" panose="02010609060101010101" charset="-122"/>
              <a:cs typeface="仿宋" panose="02010609060101010101" charset="-122"/>
            </a:endParaRPr>
          </a:p>
          <a:p>
            <a:pPr>
              <a:lnSpc>
                <a:spcPct val="200000"/>
              </a:lnSpc>
            </a:pPr>
            <a:r>
              <a:rPr lang="zh-CN" altLang="en-US" sz="1400">
                <a:latin typeface="仿宋" panose="02010609060101010101" charset="-122"/>
                <a:ea typeface="仿宋" panose="02010609060101010101" charset="-122"/>
                <a:cs typeface="仿宋" panose="02010609060101010101" charset="-122"/>
              </a:rPr>
              <a:t>        1.封面统一用彩色封皮纸（颜色自选），正文统一用 A4 纸、宋体四号字体双面打印；</a:t>
            </a:r>
            <a:endParaRPr lang="zh-CN" altLang="en-US" sz="1400">
              <a:latin typeface="仿宋" panose="02010609060101010101" charset="-122"/>
              <a:ea typeface="仿宋" panose="02010609060101010101" charset="-122"/>
              <a:cs typeface="仿宋" panose="02010609060101010101" charset="-122"/>
            </a:endParaRPr>
          </a:p>
          <a:p>
            <a:pPr>
              <a:lnSpc>
                <a:spcPct val="200000"/>
              </a:lnSpc>
            </a:pPr>
            <a:r>
              <a:rPr lang="zh-CN" altLang="en-US" sz="1400">
                <a:latin typeface="仿宋" panose="02010609060101010101" charset="-122"/>
                <a:ea typeface="仿宋" panose="02010609060101010101" charset="-122"/>
                <a:cs typeface="仿宋" panose="02010609060101010101" charset="-122"/>
              </a:rPr>
              <a:t>        2.封面标题为“某某年度市级企业技术中心申请评价材料” （如 2018 年申请材料写“2018 年度市级企业技术中心申请材 料”，</a:t>
            </a:r>
            <a:endParaRPr lang="zh-CN" altLang="en-US" sz="1400">
              <a:latin typeface="仿宋" panose="02010609060101010101" charset="-122"/>
              <a:ea typeface="仿宋" panose="02010609060101010101" charset="-122"/>
              <a:cs typeface="仿宋" panose="02010609060101010101" charset="-122"/>
            </a:endParaRPr>
          </a:p>
          <a:p>
            <a:pPr>
              <a:lnSpc>
                <a:spcPct val="200000"/>
              </a:lnSpc>
            </a:pPr>
            <a:r>
              <a:rPr lang="zh-CN" altLang="en-US" sz="1400">
                <a:latin typeface="仿宋" panose="02010609060101010101" charset="-122"/>
                <a:ea typeface="仿宋" panose="02010609060101010101" charset="-122"/>
                <a:cs typeface="仿宋" panose="02010609060101010101" charset="-122"/>
              </a:rPr>
              <a:t>          2018 年评价材料写“2017 年度市级企业技术中心评价材料”），同时在书背竖排标题及企业技术中心全称；</a:t>
            </a:r>
            <a:endParaRPr lang="zh-CN" altLang="en-US" sz="1400">
              <a:latin typeface="仿宋" panose="02010609060101010101" charset="-122"/>
              <a:ea typeface="仿宋" panose="02010609060101010101" charset="-122"/>
              <a:cs typeface="仿宋" panose="02010609060101010101" charset="-122"/>
            </a:endParaRPr>
          </a:p>
          <a:p>
            <a:pPr>
              <a:lnSpc>
                <a:spcPct val="200000"/>
              </a:lnSpc>
            </a:pPr>
            <a:r>
              <a:rPr lang="zh-CN" altLang="en-US" sz="1400">
                <a:latin typeface="仿宋" panose="02010609060101010101" charset="-122"/>
                <a:ea typeface="仿宋" panose="02010609060101010101" charset="-122"/>
                <a:cs typeface="仿宋" panose="02010609060101010101" charset="-122"/>
              </a:rPr>
              <a:t>        3.封面标题正下方依次注明</a:t>
            </a:r>
            <a:endParaRPr lang="zh-CN" altLang="en-US" sz="1400">
              <a:latin typeface="仿宋" panose="02010609060101010101" charset="-122"/>
              <a:ea typeface="仿宋" panose="02010609060101010101" charset="-122"/>
              <a:cs typeface="仿宋" panose="02010609060101010101" charset="-122"/>
            </a:endParaRPr>
          </a:p>
          <a:p>
            <a:pPr>
              <a:lnSpc>
                <a:spcPct val="200000"/>
              </a:lnSpc>
            </a:pPr>
            <a:r>
              <a:rPr lang="zh-CN" altLang="en-US" sz="1400">
                <a:latin typeface="仿宋" panose="02010609060101010101" charset="-122"/>
                <a:ea typeface="仿宋" panose="02010609060101010101" charset="-122"/>
                <a:cs typeface="仿宋" panose="02010609060101010101" charset="-122"/>
              </a:rPr>
              <a:t>           ①企业全称（与企业公章一致）；</a:t>
            </a:r>
            <a:endParaRPr lang="zh-CN" altLang="en-US" sz="1400">
              <a:latin typeface="仿宋" panose="02010609060101010101" charset="-122"/>
              <a:ea typeface="仿宋" panose="02010609060101010101" charset="-122"/>
              <a:cs typeface="仿宋" panose="02010609060101010101" charset="-122"/>
            </a:endParaRPr>
          </a:p>
          <a:p>
            <a:pPr>
              <a:lnSpc>
                <a:spcPct val="200000"/>
              </a:lnSpc>
            </a:pPr>
            <a:r>
              <a:rPr lang="zh-CN" altLang="en-US" sz="1400">
                <a:latin typeface="仿宋" panose="02010609060101010101" charset="-122"/>
                <a:ea typeface="仿宋" panose="02010609060101010101" charset="-122"/>
                <a:cs typeface="仿宋" panose="02010609060101010101" charset="-122"/>
              </a:rPr>
              <a:t>           ②经市经信委认定的技术中心名称（申请材料此项不写）；</a:t>
            </a:r>
            <a:endParaRPr lang="zh-CN" altLang="en-US" sz="1400">
              <a:latin typeface="仿宋" panose="02010609060101010101" charset="-122"/>
              <a:ea typeface="仿宋" panose="02010609060101010101" charset="-122"/>
              <a:cs typeface="仿宋" panose="02010609060101010101" charset="-122"/>
            </a:endParaRPr>
          </a:p>
          <a:p>
            <a:pPr>
              <a:lnSpc>
                <a:spcPct val="200000"/>
              </a:lnSpc>
            </a:pPr>
            <a:r>
              <a:rPr lang="zh-CN" altLang="en-US" sz="1400">
                <a:latin typeface="仿宋" panose="02010609060101010101" charset="-122"/>
                <a:ea typeface="仿宋" panose="02010609060101010101" charset="-122"/>
                <a:cs typeface="仿宋" panose="02010609060101010101" charset="-122"/>
              </a:rPr>
              <a:t>           ③企业所属行业；</a:t>
            </a:r>
            <a:endParaRPr lang="zh-CN" altLang="en-US" sz="1400">
              <a:latin typeface="仿宋" panose="02010609060101010101" charset="-122"/>
              <a:ea typeface="仿宋" panose="02010609060101010101" charset="-122"/>
              <a:cs typeface="仿宋" panose="02010609060101010101" charset="-122"/>
            </a:endParaRPr>
          </a:p>
          <a:p>
            <a:pPr>
              <a:lnSpc>
                <a:spcPct val="200000"/>
              </a:lnSpc>
            </a:pPr>
            <a:r>
              <a:rPr lang="zh-CN" altLang="en-US" sz="1400">
                <a:latin typeface="仿宋" panose="02010609060101010101" charset="-122"/>
                <a:ea typeface="仿宋" panose="02010609060101010101" charset="-122"/>
                <a:cs typeface="仿宋" panose="02010609060101010101" charset="-122"/>
              </a:rPr>
              <a:t>           ④申请、评价材料上报日期（格式要求：20**年**月）；</a:t>
            </a:r>
            <a:endParaRPr lang="zh-CN" altLang="en-US" sz="1400">
              <a:latin typeface="仿宋" panose="02010609060101010101" charset="-122"/>
              <a:ea typeface="仿宋" panose="02010609060101010101" charset="-122"/>
              <a:cs typeface="仿宋" panose="02010609060101010101" charset="-122"/>
            </a:endParaRPr>
          </a:p>
          <a:p>
            <a:pPr>
              <a:lnSpc>
                <a:spcPct val="200000"/>
              </a:lnSpc>
            </a:pPr>
            <a:r>
              <a:rPr lang="zh-CN" altLang="en-US" sz="1400">
                <a:latin typeface="仿宋" panose="02010609060101010101" charset="-122"/>
                <a:ea typeface="仿宋" panose="02010609060101010101" charset="-122"/>
                <a:cs typeface="仿宋" panose="02010609060101010101" charset="-122"/>
              </a:rPr>
              <a:t>           ⑤企业地址（具体到**市**区**路**号）； </a:t>
            </a:r>
            <a:endParaRPr lang="zh-CN" altLang="en-US" sz="1400">
              <a:latin typeface="仿宋" panose="02010609060101010101" charset="-122"/>
              <a:ea typeface="仿宋" panose="02010609060101010101" charset="-122"/>
              <a:cs typeface="仿宋" panose="02010609060101010101" charset="-122"/>
            </a:endParaRPr>
          </a:p>
          <a:p>
            <a:pPr>
              <a:lnSpc>
                <a:spcPct val="200000"/>
              </a:lnSpc>
            </a:pPr>
            <a:r>
              <a:rPr lang="zh-CN" altLang="en-US" sz="1400">
                <a:latin typeface="仿宋" panose="02010609060101010101" charset="-122"/>
                <a:ea typeface="仿宋" panose="02010609060101010101" charset="-122"/>
                <a:cs typeface="仿宋" panose="02010609060101010101" charset="-122"/>
              </a:rPr>
              <a:t>        4.申请、评价材料一律胶装。</a:t>
            </a:r>
            <a:endParaRPr lang="zh-CN" altLang="en-US" sz="1400">
              <a:latin typeface="仿宋" panose="02010609060101010101" charset="-122"/>
              <a:ea typeface="仿宋" panose="02010609060101010101" charset="-122"/>
              <a:cs typeface="仿宋" panose="02010609060101010101" charset="-122"/>
            </a:endParaRPr>
          </a:p>
        </p:txBody>
      </p:sp>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3" name="文本框 2"/>
          <p:cNvSpPr txBox="1"/>
          <p:nvPr/>
        </p:nvSpPr>
        <p:spPr>
          <a:xfrm>
            <a:off x="540385" y="725805"/>
            <a:ext cx="11111230" cy="4831080"/>
          </a:xfrm>
          <a:prstGeom prst="rect">
            <a:avLst/>
          </a:prstGeom>
          <a:noFill/>
        </p:spPr>
        <p:txBody>
          <a:bodyPr wrap="square" rtlCol="0" anchor="t">
            <a:spAutoFit/>
          </a:bodyPr>
          <a:p>
            <a:pPr>
              <a:lnSpc>
                <a:spcPct val="200000"/>
              </a:lnSpc>
            </a:pPr>
            <a:r>
              <a:rPr lang="en-US" altLang="zh-CN" sz="1400" b="1">
                <a:latin typeface="仿宋" panose="02010609060101010101" charset="-122"/>
                <a:ea typeface="仿宋" panose="02010609060101010101" charset="-122"/>
                <a:cs typeface="仿宋" panose="02010609060101010101" charset="-122"/>
              </a:rPr>
              <a:t>   </a:t>
            </a:r>
            <a:r>
              <a:rPr lang="zh-CN" altLang="en-US" sz="1400" b="1">
                <a:latin typeface="仿宋" panose="02010609060101010101" charset="-122"/>
                <a:ea typeface="仿宋" panose="02010609060101010101" charset="-122"/>
                <a:cs typeface="仿宋" panose="02010609060101010101" charset="-122"/>
              </a:rPr>
              <a:t>二、申请、评价材料内容</a:t>
            </a:r>
            <a:endParaRPr lang="zh-CN" altLang="en-US" sz="1400" b="1">
              <a:latin typeface="仿宋" panose="02010609060101010101" charset="-122"/>
              <a:ea typeface="仿宋" panose="02010609060101010101" charset="-122"/>
              <a:cs typeface="仿宋" panose="02010609060101010101" charset="-122"/>
            </a:endParaRPr>
          </a:p>
          <a:p>
            <a:pPr>
              <a:lnSpc>
                <a:spcPct val="250000"/>
              </a:lnSpc>
            </a:pPr>
            <a:r>
              <a:rPr lang="zh-CN" altLang="en-US" sz="1400">
                <a:latin typeface="仿宋" panose="02010609060101010101" charset="-122"/>
                <a:ea typeface="仿宋" panose="02010609060101010101" charset="-122"/>
                <a:cs typeface="仿宋" panose="02010609060101010101" charset="-122"/>
              </a:rPr>
              <a:t>       申请、评价材料依照以下几个部分顺序装订，双面复印，每部分之间使用彩色空白页进行区分。</a:t>
            </a:r>
            <a:endParaRPr lang="zh-CN" altLang="en-US" sz="1400">
              <a:latin typeface="仿宋" panose="02010609060101010101" charset="-122"/>
              <a:ea typeface="仿宋" panose="02010609060101010101" charset="-122"/>
              <a:cs typeface="仿宋" panose="02010609060101010101" charset="-122"/>
            </a:endParaRPr>
          </a:p>
          <a:p>
            <a:pPr>
              <a:lnSpc>
                <a:spcPct val="250000"/>
              </a:lnSpc>
            </a:pPr>
            <a:r>
              <a:rPr lang="zh-CN" altLang="en-US" sz="1400">
                <a:latin typeface="仿宋" panose="02010609060101010101" charset="-122"/>
                <a:ea typeface="仿宋" panose="02010609060101010101" charset="-122"/>
                <a:cs typeface="仿宋" panose="02010609060101010101" charset="-122"/>
              </a:rPr>
              <a:t>       1.目录（申请、评价材料内容及页码编号，包括所有附件及证明材料页码编号）； </a:t>
            </a:r>
            <a:endParaRPr lang="zh-CN" altLang="en-US" sz="1400">
              <a:latin typeface="仿宋" panose="02010609060101010101" charset="-122"/>
              <a:ea typeface="仿宋" panose="02010609060101010101" charset="-122"/>
              <a:cs typeface="仿宋" panose="02010609060101010101" charset="-122"/>
            </a:endParaRPr>
          </a:p>
          <a:p>
            <a:pPr>
              <a:lnSpc>
                <a:spcPct val="250000"/>
              </a:lnSpc>
            </a:pPr>
            <a:r>
              <a:rPr lang="zh-CN" altLang="en-US" sz="1400">
                <a:latin typeface="仿宋" panose="02010609060101010101" charset="-122"/>
                <a:ea typeface="仿宋" panose="02010609060101010101" charset="-122"/>
                <a:cs typeface="仿宋" panose="02010609060101010101" charset="-122"/>
              </a:rPr>
              <a:t>       2.市经信委与其他部门共同认定技术中心的文件复印件（仅限评价材料）； </a:t>
            </a:r>
            <a:endParaRPr lang="zh-CN" altLang="en-US" sz="1400">
              <a:latin typeface="仿宋" panose="02010609060101010101" charset="-122"/>
              <a:ea typeface="仿宋" panose="02010609060101010101" charset="-122"/>
              <a:cs typeface="仿宋" panose="02010609060101010101" charset="-122"/>
            </a:endParaRPr>
          </a:p>
          <a:p>
            <a:pPr>
              <a:lnSpc>
                <a:spcPct val="250000"/>
              </a:lnSpc>
            </a:pPr>
            <a:r>
              <a:rPr lang="zh-CN" altLang="en-US" sz="1400">
                <a:latin typeface="仿宋" panose="02010609060101010101" charset="-122"/>
                <a:ea typeface="仿宋" panose="02010609060101010101" charset="-122"/>
                <a:cs typeface="仿宋" panose="02010609060101010101" charset="-122"/>
              </a:rPr>
              <a:t>       3.企业技术创新体系图、技术中心组织机构图；</a:t>
            </a:r>
            <a:endParaRPr lang="zh-CN" altLang="en-US" sz="1400">
              <a:latin typeface="仿宋" panose="02010609060101010101" charset="-122"/>
              <a:ea typeface="仿宋" panose="02010609060101010101" charset="-122"/>
              <a:cs typeface="仿宋" panose="02010609060101010101" charset="-122"/>
            </a:endParaRPr>
          </a:p>
          <a:p>
            <a:pPr>
              <a:lnSpc>
                <a:spcPct val="250000"/>
              </a:lnSpc>
            </a:pPr>
            <a:r>
              <a:rPr lang="zh-CN" altLang="en-US" sz="1400">
                <a:latin typeface="仿宋" panose="02010609060101010101" charset="-122"/>
                <a:ea typeface="仿宋" panose="02010609060101010101" charset="-122"/>
                <a:cs typeface="仿宋" panose="02010609060101010101" charset="-122"/>
              </a:rPr>
              <a:t>       4.太原市企业技术中心申请报告、工作总结； </a:t>
            </a:r>
            <a:endParaRPr lang="zh-CN" altLang="en-US" sz="1400">
              <a:latin typeface="仿宋" panose="02010609060101010101" charset="-122"/>
              <a:ea typeface="仿宋" panose="02010609060101010101" charset="-122"/>
              <a:cs typeface="仿宋" panose="02010609060101010101" charset="-122"/>
            </a:endParaRPr>
          </a:p>
          <a:p>
            <a:pPr>
              <a:lnSpc>
                <a:spcPct val="250000"/>
              </a:lnSpc>
            </a:pPr>
            <a:r>
              <a:rPr lang="zh-CN" altLang="en-US" sz="1400">
                <a:latin typeface="仿宋" panose="02010609060101010101" charset="-122"/>
                <a:ea typeface="仿宋" panose="02010609060101010101" charset="-122"/>
                <a:cs typeface="仿宋" panose="02010609060101010101" charset="-122"/>
              </a:rPr>
              <a:t>       5.定量数据表（不得随意更改表头及表格格式内容）； </a:t>
            </a:r>
            <a:endParaRPr lang="zh-CN" altLang="en-US" sz="1400">
              <a:latin typeface="仿宋" panose="02010609060101010101" charset="-122"/>
              <a:ea typeface="仿宋" panose="02010609060101010101" charset="-122"/>
              <a:cs typeface="仿宋" panose="02010609060101010101" charset="-122"/>
            </a:endParaRPr>
          </a:p>
          <a:p>
            <a:pPr>
              <a:lnSpc>
                <a:spcPct val="250000"/>
              </a:lnSpc>
            </a:pPr>
            <a:r>
              <a:rPr lang="zh-CN" altLang="en-US" sz="1400">
                <a:latin typeface="仿宋" panose="02010609060101010101" charset="-122"/>
                <a:ea typeface="仿宋" panose="02010609060101010101" charset="-122"/>
                <a:cs typeface="仿宋" panose="02010609060101010101" charset="-122"/>
              </a:rPr>
              <a:t>       6.相关附表（不得随意更改表头及表格格式内容）；</a:t>
            </a:r>
            <a:endParaRPr lang="zh-CN" altLang="en-US" sz="1400">
              <a:latin typeface="仿宋" panose="02010609060101010101" charset="-122"/>
              <a:ea typeface="仿宋" panose="02010609060101010101" charset="-122"/>
              <a:cs typeface="仿宋" panose="02010609060101010101" charset="-122"/>
            </a:endParaRPr>
          </a:p>
          <a:p>
            <a:pPr>
              <a:lnSpc>
                <a:spcPct val="250000"/>
              </a:lnSpc>
            </a:pPr>
            <a:r>
              <a:rPr lang="zh-CN" altLang="en-US" sz="1400">
                <a:latin typeface="仿宋" panose="02010609060101010101" charset="-122"/>
                <a:ea typeface="仿宋" panose="02010609060101010101" charset="-122"/>
                <a:cs typeface="仿宋" panose="02010609060101010101" charset="-122"/>
              </a:rPr>
              <a:t>       7.附件及证明材料。</a:t>
            </a:r>
            <a:endParaRPr lang="zh-CN" altLang="en-US" sz="1400">
              <a:latin typeface="仿宋" panose="02010609060101010101" charset="-122"/>
              <a:ea typeface="仿宋" panose="02010609060101010101" charset="-122"/>
              <a:cs typeface="仿宋" panose="02010609060101010101" charset="-122"/>
            </a:endParaRPr>
          </a:p>
        </p:txBody>
      </p:sp>
    </p:spTree>
    <p:custDataLst>
      <p:tags r:id="rId7"/>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3" name="文本框 2"/>
          <p:cNvSpPr txBox="1"/>
          <p:nvPr/>
        </p:nvSpPr>
        <p:spPr>
          <a:xfrm>
            <a:off x="341630" y="387985"/>
            <a:ext cx="11508740" cy="6185535"/>
          </a:xfrm>
          <a:prstGeom prst="rect">
            <a:avLst/>
          </a:prstGeom>
          <a:noFill/>
        </p:spPr>
        <p:txBody>
          <a:bodyPr wrap="square" rtlCol="0" anchor="t">
            <a:spAutoFit/>
          </a:bodyPr>
          <a:p>
            <a:pPr>
              <a:lnSpc>
                <a:spcPct val="150000"/>
              </a:lnSpc>
            </a:pPr>
            <a:r>
              <a:rPr lang="zh-CN" altLang="en-US" sz="1400" b="1">
                <a:latin typeface="仿宋" panose="02010609060101010101" charset="-122"/>
                <a:ea typeface="仿宋" panose="02010609060101010101" charset="-122"/>
                <a:cs typeface="仿宋" panose="02010609060101010101" charset="-122"/>
              </a:rPr>
              <a:t>三、需提供的附件及证明材料</a:t>
            </a:r>
            <a:endParaRPr lang="zh-CN" altLang="en-US" sz="1400" b="1">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主要说明定量数据表、相关附表中有关数据的来源，双面复印，每部分之间用彩色空白页进行区分，装订顺序如下：</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★相关财务报表：主要包括企业资产负债表、损益表、现金流量表。大型企业集团应将与企业主营业务相关下属企业（包括分公司、子公司和控股公司）的资产负债表、损益表、现金流量表等进行合并填报；</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★相关统计报表：主要包括规模以上工业法人单位研发项目情况（107-1 表，国统字〔2015〕95 号）或者企业研发项目情况（107-1 表，国统字〔2016〕125 号）、规模以上工业法人单位研发活动及相关情况（107-2 表，国统字〔2015〕95 号）或者企业研发活动及相关情况（107-2 表，国统字〔2016〕125 号）。未列入国家统计局规模以上工业法人单位研发活动情况统计范围的企业，应参照上述表格格式填报后提交；</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★企业研究和试验发展人员名单列表（至少包括序号、姓名、职称、学历、专业、参与的项目）；</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★技术中心职工名单列表（至少包括序号、姓名、年龄、职务、职称、学历、专业、备注中标明高级专家、博士、硕士及外部专家等项）；</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★技术中心高级专家、博士、硕士学历人员的职称、学历复印件；</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★来技术中心从事研发工作的外部专家聘书或其他证明材料复印件；</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★国家、省相关部门批复的国家级、省级研发平台文件；</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★国家部门、国际组织以及省有关部门组织颁发的实验室和检测机构证书；</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★企业技术开发仪器设备明细（列表至少包括序号、名称、规格型号、数量、购置时间、原值、净值）； </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★企业有效专利的专利证书、已申请专利的受理通知书复印件；</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★最近三年企业主持和参加制定的国际、国家、行业、地方及团体、企业标准的复印件（能反映标准名称、标准号、类别、颁布时间、编写单位及人员即可）； </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★最近三年获国家及省自然科学、技术发明、科技进步奖证书复印件；</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★国家一级注册执业资格人员证书复印件（仅建筑企业提供）；</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★最近三年企业获得的省级及以上工法证书复印件（仅建筑企业提供）； </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★企业获得的“十项新技术”省级及以上工程数量及相关证明材料复印件（仅建筑企业提供）； </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★企业获得的国家及省建筑行业管理、质量、技术奖证书复印件（仅建筑企业提供）；</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★企业产品相关政府部门抽检合格率相关报告（仅食品企业提供）； </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★企业拥有国家认可的权威机构认证的绿色食品、有机食品、无公害食品、清真食品称号证书或认定文件复印件（仅食品企业提供）；</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★企业拥有的非物质文化遗产、中华老字号及原产地标识等称号证书或认定文件复印件（仅食品企业提供）； </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★技术中心人才激励奖励政策及落实情况列表及正式文件复印件（列表至少包括序号、姓名、奖励金额、奖励事由）； </a:t>
            </a:r>
            <a:endParaRPr lang="zh-CN" altLang="en-US" sz="1000">
              <a:latin typeface="仿宋" panose="02010609060101010101" charset="-122"/>
              <a:ea typeface="仿宋" panose="02010609060101010101" charset="-122"/>
              <a:cs typeface="仿宋" panose="02010609060101010101" charset="-122"/>
            </a:endParaRPr>
          </a:p>
          <a:p>
            <a:pPr>
              <a:lnSpc>
                <a:spcPct val="150000"/>
              </a:lnSpc>
            </a:pPr>
            <a:r>
              <a:rPr lang="zh-CN" altLang="en-US" sz="1000">
                <a:latin typeface="仿宋" panose="02010609060101010101" charset="-122"/>
                <a:ea typeface="仿宋" panose="02010609060101010101" charset="-122"/>
                <a:cs typeface="仿宋" panose="02010609060101010101" charset="-122"/>
              </a:rPr>
              <a:t>       ★需要提供的其他证明材料。</a:t>
            </a:r>
            <a:endParaRPr lang="zh-CN" altLang="en-US" sz="1000">
              <a:latin typeface="仿宋" panose="02010609060101010101" charset="-122"/>
              <a:ea typeface="仿宋" panose="02010609060101010101" charset="-122"/>
              <a:cs typeface="仿宋" panose="02010609060101010101" charset="-122"/>
            </a:endParaRPr>
          </a:p>
        </p:txBody>
      </p:sp>
    </p:spTree>
    <p:custDataLst>
      <p:tags r:id="rId7"/>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4674870" y="278003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2670175" y="2640965"/>
            <a:ext cx="1684655" cy="1360170"/>
          </a:xfrm>
          <a:prstGeom prst="rect">
            <a:avLst/>
          </a:prstGeom>
          <a:noFill/>
        </p:spPr>
        <p:txBody>
          <a:bodyPr wrap="square" lIns="90000" tIns="0" rIns="9000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03</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2" name="标题 1"/>
          <p:cNvSpPr>
            <a:spLocks noGrp="1"/>
          </p:cNvSpPr>
          <p:nvPr>
            <p:ph type="ctrTitle" idx="13"/>
            <p:custDataLst>
              <p:tags r:id="rId3"/>
            </p:custDataLst>
          </p:nvPr>
        </p:nvSpPr>
        <p:spPr>
          <a:xfrm>
            <a:off x="5024755" y="2022475"/>
            <a:ext cx="4744085" cy="3457575"/>
          </a:xfrm>
        </p:spPr>
        <p:txBody>
          <a:bodyPr>
            <a:normAutofit/>
          </a:bodyPr>
          <a:lstStyle/>
          <a:p>
            <a:r>
              <a:rPr lang="zh-CN" altLang="en-US" b="1" spc="200">
                <a:ea typeface="微软雅黑" panose="020B0503020204020204" charset="-122"/>
                <a:sym typeface="Arial" panose="020B0604020202020204" pitchFamily="34" charset="0"/>
              </a:rPr>
              <a:t>企业技术中心</a:t>
            </a:r>
            <a:r>
              <a:rPr lang="zh-CN" altLang="en-US" b="1">
                <a:sym typeface="+mn-ea"/>
              </a:rPr>
              <a:t>申请报告编写提纲</a:t>
            </a:r>
            <a:br>
              <a:rPr lang="zh-CN" altLang="en-US" b="1"/>
            </a:br>
            <a:endParaRPr lang="zh-CN" altLang="en-US"/>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3" name="文本框 2"/>
          <p:cNvSpPr txBox="1"/>
          <p:nvPr/>
        </p:nvSpPr>
        <p:spPr>
          <a:xfrm>
            <a:off x="473710" y="160655"/>
            <a:ext cx="11049635" cy="6323965"/>
          </a:xfrm>
          <a:prstGeom prst="rect">
            <a:avLst/>
          </a:prstGeom>
          <a:noFill/>
        </p:spPr>
        <p:txBody>
          <a:bodyPr wrap="square" rtlCol="0" anchor="t">
            <a:spAutoFit/>
          </a:bodyPr>
          <a:p>
            <a:pPr>
              <a:lnSpc>
                <a:spcPct val="150000"/>
              </a:lnSpc>
            </a:pPr>
            <a:r>
              <a:rPr lang="zh-CN" altLang="en-US" b="1">
                <a:solidFill>
                  <a:schemeClr val="tx1"/>
                </a:solidFill>
                <a:latin typeface="黑体" panose="02010609060101010101" charset="-122"/>
                <a:ea typeface="黑体" panose="02010609060101010101" charset="-122"/>
                <a:cs typeface="仿宋" panose="02010609060101010101" charset="-122"/>
              </a:rPr>
              <a:t>《太原市企业技术中心申请报告》编写提纲</a:t>
            </a:r>
            <a:endParaRPr lang="zh-CN" altLang="en-US" b="1">
              <a:solidFill>
                <a:schemeClr val="tx1"/>
              </a:solidFill>
              <a:latin typeface="黑体" panose="02010609060101010101" charset="-122"/>
              <a:ea typeface="黑体"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一、企业的地位和作用</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1．企业基本情况。包括所有制性质、主要下属企业，职工人数、企业总资产、资产负债率、银行信用等级、销售收入、利润、主导产品及市场占有率等。</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2．企业的行业地位和竞争力。结合行业集中度和企业在行业中的综合排序，分析企业在本行业的领先地位和竞争优势，与国内、省内同行业企业相比所具有的规模和技术优势。</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3．企业对本行业技术创新的引领作用。包括企业对行业技术进步、结构调整、节能减排、资源节约综合利用等方面的示范和带动作用。</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二、企业技术创新的现状和成绩</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1．企业技术中心基本情况。包括企业技术中心的地位，技术中心的组织体系，建设与发展历程、组织架构；创新体系建设和运行机制，包括组织管理体系建设、规章制度建立、研发项目组织管理机制、研发经费管理机制、人才激励机制、内外部合作机制等。</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2．企业技术中心创新资源情况。包括企业技术中心技术带头人及创新团队建设情况、研发经费投入情况、研究开发和试验基础条件建设情况、信息化建设情况等。</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3．企业技术中心研究开发工作开展情况。包括重大产品创新、工艺创新、商业模式创新、产学研合作、企业间合作、国际化研发活动等。</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4．企业技术中心取得的主要创新成果。形成的核心技术及自主知识产权情况，相关技术成果对企业核心产品研发、核心竞争力提升的支撑作用，以及取得的经济社会效益。</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三、企业技术创新战略和规划</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1．企业制定未来 5～10 年技术创新发展战略情况，及该战略对企业总体发展目标的支撑情况。</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2．企业近期在技术创新方面拟实施的重点举措及创新工作，包括创新条件建设、创新人才集聚、重点研发项目部署等。</a:t>
            </a:r>
            <a:endParaRPr lang="zh-CN" altLang="en-US" sz="1400">
              <a:latin typeface="仿宋" panose="02010609060101010101" charset="-122"/>
              <a:ea typeface="仿宋" panose="02010609060101010101" charset="-122"/>
              <a:cs typeface="仿宋" panose="02010609060101010101" charset="-122"/>
            </a:endParaRPr>
          </a:p>
        </p:txBody>
      </p:sp>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4199890" y="2888615"/>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2174875" y="2749550"/>
            <a:ext cx="1684655" cy="1360170"/>
          </a:xfrm>
          <a:prstGeom prst="rect">
            <a:avLst/>
          </a:prstGeom>
          <a:noFill/>
        </p:spPr>
        <p:txBody>
          <a:bodyPr wrap="square" lIns="90000" tIns="0" rIns="9000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04</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2" name="标题 1"/>
          <p:cNvSpPr>
            <a:spLocks noGrp="1"/>
          </p:cNvSpPr>
          <p:nvPr>
            <p:ph type="ctrTitle" idx="13"/>
            <p:custDataLst>
              <p:tags r:id="rId3"/>
            </p:custDataLst>
          </p:nvPr>
        </p:nvSpPr>
        <p:spPr>
          <a:xfrm>
            <a:off x="4646930" y="1700530"/>
            <a:ext cx="5505450" cy="3457575"/>
          </a:xfrm>
        </p:spPr>
        <p:txBody>
          <a:bodyPr>
            <a:normAutofit/>
          </a:bodyPr>
          <a:lstStyle/>
          <a:p>
            <a:r>
              <a:rPr lang="zh-CN" altLang="en-US" b="1">
                <a:sym typeface="+mn-ea"/>
              </a:rPr>
              <a:t>企业技术中心评价数据表及指标解释</a:t>
            </a:r>
            <a:endParaRPr lang="zh-CN" altLang="en-US"/>
          </a:p>
        </p:txBody>
      </p:sp>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426085" y="216535"/>
            <a:ext cx="7916545" cy="398780"/>
          </a:xfrm>
          <a:prstGeom prst="rect">
            <a:avLst/>
          </a:prstGeom>
          <a:noFill/>
          <a:ln w="9525">
            <a:noFill/>
          </a:ln>
        </p:spPr>
        <p:txBody>
          <a:bodyPr wrap="square">
            <a:spAutoFit/>
          </a:bodyPr>
          <a:p>
            <a:pPr indent="1130300"/>
            <a:r>
              <a:rPr lang="en-US" altLang="zh-CN" sz="2000" b="1">
                <a:solidFill>
                  <a:srgbClr val="000000"/>
                </a:solidFill>
                <a:latin typeface="仿宋" panose="02010609060101010101" charset="-122"/>
                <a:ea typeface="仿宋" panose="02010609060101010101" charset="-122"/>
                <a:cs typeface="仿宋" panose="02010609060101010101" charset="-122"/>
              </a:rPr>
              <a:t>   </a:t>
            </a:r>
            <a:r>
              <a:rPr lang="zh-CN" sz="2000" b="1">
                <a:solidFill>
                  <a:srgbClr val="000000"/>
                </a:solidFill>
                <a:latin typeface="仿宋" panose="02010609060101010101" charset="-122"/>
                <a:ea typeface="仿宋" panose="02010609060101010101" charset="-122"/>
                <a:cs typeface="仿宋" panose="02010609060101010101" charset="-122"/>
              </a:rPr>
              <a:t>企业技术中心评价数据表及指标解释</a:t>
            </a:r>
            <a:endParaRPr lang="zh-CN" altLang="en-US" sz="2000" b="1">
              <a:solidFill>
                <a:srgbClr val="000000"/>
              </a:solidFill>
              <a:latin typeface="仿宋" panose="02010609060101010101" charset="-122"/>
              <a:ea typeface="仿宋" panose="02010609060101010101" charset="-122"/>
              <a:cs typeface="仿宋" panose="02010609060101010101" charset="-122"/>
            </a:endParaRPr>
          </a:p>
        </p:txBody>
      </p:sp>
      <p:sp>
        <p:nvSpPr>
          <p:cNvPr id="2" name="文本框 1"/>
          <p:cNvSpPr txBox="1"/>
          <p:nvPr/>
        </p:nvSpPr>
        <p:spPr>
          <a:xfrm>
            <a:off x="-167640" y="615632"/>
            <a:ext cx="5080000" cy="737235"/>
          </a:xfrm>
          <a:prstGeom prst="rect">
            <a:avLst/>
          </a:prstGeom>
          <a:noFill/>
          <a:ln w="9525">
            <a:noFill/>
          </a:ln>
        </p:spPr>
        <p:txBody>
          <a:bodyPr>
            <a:spAutoFit/>
          </a:bodyPr>
          <a:p>
            <a:pPr indent="1428115"/>
            <a:r>
              <a:rPr lang="zh-CN" sz="1400" b="1">
                <a:solidFill>
                  <a:srgbClr val="000000"/>
                </a:solidFill>
                <a:latin typeface="仿宋" panose="02010609060101010101" charset="-122"/>
                <a:ea typeface="仿宋" panose="02010609060101010101" charset="-122"/>
                <a:cs typeface="仿宋" panose="02010609060101010101" charset="-122"/>
              </a:rPr>
              <a:t>一、评价数据表</a:t>
            </a:r>
            <a:endParaRPr lang="zh-CN" sz="1400" b="1">
              <a:solidFill>
                <a:srgbClr val="000000"/>
              </a:solidFill>
              <a:latin typeface="仿宋" panose="02010609060101010101" charset="-122"/>
              <a:ea typeface="仿宋" panose="02010609060101010101" charset="-122"/>
              <a:cs typeface="仿宋" panose="02010609060101010101" charset="-122"/>
            </a:endParaRPr>
          </a:p>
          <a:p>
            <a:pPr indent="1428115"/>
            <a:r>
              <a:rPr lang="zh-CN" sz="1400" b="1">
                <a:solidFill>
                  <a:srgbClr val="000000"/>
                </a:solidFill>
                <a:latin typeface="仿宋" panose="02010609060101010101" charset="-122"/>
                <a:ea typeface="仿宋" panose="02010609060101010101" charset="-122"/>
                <a:cs typeface="仿宋" panose="02010609060101010101" charset="-122"/>
              </a:rPr>
              <a:t>                   </a:t>
            </a:r>
            <a:r>
              <a:rPr lang="zh-CN" sz="1400">
                <a:solidFill>
                  <a:srgbClr val="000000"/>
                </a:solidFill>
                <a:latin typeface="仿宋" panose="02010609060101010101" charset="-122"/>
                <a:ea typeface="仿宋" panose="02010609060101010101" charset="-122"/>
                <a:cs typeface="仿宋" panose="02010609060101010101" charset="-122"/>
              </a:rPr>
              <a:t>（一）</a:t>
            </a:r>
            <a:r>
              <a:rPr lang="en-US" sz="1400">
                <a:solidFill>
                  <a:srgbClr val="000000"/>
                </a:solidFill>
                <a:latin typeface="仿宋" panose="02010609060101010101" charset="-122"/>
                <a:ea typeface="仿宋" panose="02010609060101010101" charset="-122"/>
                <a:cs typeface="仿宋" panose="02010609060101010101" charset="-122"/>
              </a:rPr>
              <a:t> </a:t>
            </a:r>
            <a:r>
              <a:rPr lang="zh-CN" sz="1400">
                <a:solidFill>
                  <a:srgbClr val="000000"/>
                </a:solidFill>
                <a:latin typeface="仿宋" panose="02010609060101010101" charset="-122"/>
                <a:ea typeface="仿宋" panose="02010609060101010101" charset="-122"/>
                <a:cs typeface="仿宋" panose="02010609060101010101" charset="-122"/>
              </a:rPr>
              <a:t>定量数据表</a:t>
            </a:r>
            <a:endParaRPr lang="zh-CN" altLang="en-US" sz="1400">
              <a:solidFill>
                <a:srgbClr val="000000"/>
              </a:solidFill>
              <a:latin typeface="仿宋" panose="02010609060101010101" charset="-122"/>
              <a:ea typeface="仿宋" panose="02010609060101010101" charset="-122"/>
              <a:cs typeface="仿宋" panose="02010609060101010101" charset="-122"/>
            </a:endParaRPr>
          </a:p>
        </p:txBody>
      </p:sp>
      <p:graphicFrame>
        <p:nvGraphicFramePr>
          <p:cNvPr id="8" name="表格 7"/>
          <p:cNvGraphicFramePr/>
          <p:nvPr>
            <p:custDataLst>
              <p:tags r:id="rId7"/>
            </p:custDataLst>
          </p:nvPr>
        </p:nvGraphicFramePr>
        <p:xfrm>
          <a:off x="1175068" y="1460500"/>
          <a:ext cx="10023475" cy="4953000"/>
        </p:xfrm>
        <a:graphic>
          <a:graphicData uri="http://schemas.openxmlformats.org/drawingml/2006/table">
            <a:tbl>
              <a:tblPr firstRow="1" bandRow="1">
                <a:tableStyleId>{5940675A-B579-460E-94D1-54222C63F5DA}</a:tableStyleId>
              </a:tblPr>
              <a:tblGrid>
                <a:gridCol w="935355"/>
                <a:gridCol w="1271905"/>
                <a:gridCol w="3408045"/>
                <a:gridCol w="1816100"/>
                <a:gridCol w="998855"/>
                <a:gridCol w="1593215"/>
              </a:tblGrid>
              <a:tr h="396240">
                <a:tc gridSpan="2">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黑体" panose="02010609060101010101" charset="-122"/>
                        </a:rPr>
                        <a:t>企业名称</a:t>
                      </a:r>
                      <a:endParaRPr lang="en-US" altLang="en-US" sz="1400" b="0">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Arial" panose="020B0604020202020204" pitchFamily="34" charset="0"/>
                        </a:rPr>
                        <a:t> </a:t>
                      </a:r>
                      <a:endParaRPr lang="en-US" altLang="en-US" sz="1400" b="0">
                        <a:solidFill>
                          <a:srgbClr val="000000"/>
                        </a:solidFill>
                        <a:latin typeface="黑体" panose="02010609060101010101" charset="-122"/>
                        <a:ea typeface="黑体"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79730">
                <a:tc gridSpan="2">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黑体" panose="02010609060101010101" charset="-122"/>
                        </a:rPr>
                        <a:t>通讯地址</a:t>
                      </a:r>
                      <a:endParaRPr lang="en-US" altLang="en-US" sz="1400" b="0">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Arial" panose="020B0604020202020204" pitchFamily="34" charset="0"/>
                        </a:rPr>
                        <a:t> </a:t>
                      </a:r>
                      <a:endParaRPr lang="en-US" altLang="en-US" sz="1400" b="0">
                        <a:solidFill>
                          <a:srgbClr val="000000"/>
                        </a:solidFill>
                        <a:latin typeface="黑体" panose="02010609060101010101" charset="-122"/>
                        <a:ea typeface="黑体"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黑体" panose="02010609060101010101" charset="-122"/>
                        </a:rPr>
                        <a:t>下属企业数量</a:t>
                      </a:r>
                      <a:endParaRPr lang="en-US" altLang="en-US" sz="1400" b="0">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Arial" panose="020B0604020202020204" pitchFamily="34" charset="0"/>
                        </a:rPr>
                        <a:t> </a:t>
                      </a:r>
                      <a:endParaRPr lang="en-US" altLang="en-US" sz="1400" b="0">
                        <a:solidFill>
                          <a:srgbClr val="000000"/>
                        </a:solidFill>
                        <a:latin typeface="黑体" panose="02010609060101010101" charset="-122"/>
                        <a:ea typeface="黑体"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79730">
                <a:tc gridSpan="2">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黑体" panose="02010609060101010101" charset="-122"/>
                        </a:rPr>
                        <a:t>主营业务</a:t>
                      </a:r>
                      <a:endParaRPr lang="en-US" altLang="en-US" sz="1400" b="0">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Arial" panose="020B0604020202020204" pitchFamily="34" charset="0"/>
                        </a:rPr>
                        <a:t> </a:t>
                      </a:r>
                      <a:endParaRPr lang="en-US" altLang="en-US" sz="1400" b="0">
                        <a:solidFill>
                          <a:srgbClr val="000000"/>
                        </a:solidFill>
                        <a:latin typeface="黑体" panose="02010609060101010101" charset="-122"/>
                        <a:ea typeface="黑体"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黑体" panose="02010609060101010101" charset="-122"/>
                        </a:rPr>
                        <a:t>统计行业代码</a:t>
                      </a:r>
                      <a:endParaRPr lang="en-US" altLang="en-US" sz="1400" b="0">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Arial" panose="020B0604020202020204" pitchFamily="34" charset="0"/>
                        </a:rPr>
                        <a:t> </a:t>
                      </a:r>
                      <a:endParaRPr lang="en-US" altLang="en-US" sz="1400" b="0">
                        <a:solidFill>
                          <a:srgbClr val="000000"/>
                        </a:solidFill>
                        <a:latin typeface="黑体" panose="02010609060101010101" charset="-122"/>
                        <a:ea typeface="黑体"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80365">
                <a:tc gridSpan="2">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黑体" panose="02010609060101010101" charset="-122"/>
                        </a:rPr>
                        <a:t>企业负责人</a:t>
                      </a:r>
                      <a:endParaRPr lang="en-US" altLang="en-US" sz="1400" b="0">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Arial" panose="020B0604020202020204" pitchFamily="34" charset="0"/>
                        </a:rPr>
                        <a:t> </a:t>
                      </a:r>
                      <a:endParaRPr lang="en-US" altLang="en-US" sz="1400" b="0">
                        <a:solidFill>
                          <a:srgbClr val="000000"/>
                        </a:solidFill>
                        <a:latin typeface="黑体" panose="02010609060101010101" charset="-122"/>
                        <a:ea typeface="黑体"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黑体" panose="02010609060101010101" charset="-122"/>
                        </a:rPr>
                        <a:t>联系电话</a:t>
                      </a:r>
                      <a:endParaRPr lang="en-US" altLang="en-US" sz="1400" b="0">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Arial" panose="020B0604020202020204" pitchFamily="34" charset="0"/>
                        </a:rPr>
                        <a:t> </a:t>
                      </a:r>
                      <a:endParaRPr lang="en-US" altLang="en-US" sz="1400" b="0">
                        <a:solidFill>
                          <a:srgbClr val="000000"/>
                        </a:solidFill>
                        <a:latin typeface="黑体" panose="02010609060101010101" charset="-122"/>
                        <a:ea typeface="黑体"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79095">
                <a:tc gridSpan="2">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黑体" panose="02010609060101010101" charset="-122"/>
                        </a:rPr>
                        <a:t>技术中心负责人</a:t>
                      </a:r>
                      <a:endParaRPr lang="en-US" altLang="en-US" sz="1400" b="0">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Arial" panose="020B0604020202020204" pitchFamily="34" charset="0"/>
                        </a:rPr>
                        <a:t> </a:t>
                      </a:r>
                      <a:endParaRPr lang="en-US" altLang="en-US" sz="1400" b="0">
                        <a:solidFill>
                          <a:srgbClr val="000000"/>
                        </a:solidFill>
                        <a:latin typeface="黑体" panose="02010609060101010101" charset="-122"/>
                        <a:ea typeface="黑体"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黑体" panose="02010609060101010101" charset="-122"/>
                        </a:rPr>
                        <a:t>联系电话</a:t>
                      </a:r>
                      <a:endParaRPr lang="en-US" altLang="en-US" sz="1400" b="0">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Arial" panose="020B0604020202020204" pitchFamily="34" charset="0"/>
                        </a:rPr>
                        <a:t> </a:t>
                      </a:r>
                      <a:endParaRPr lang="en-US" altLang="en-US" sz="1400" b="0">
                        <a:solidFill>
                          <a:srgbClr val="000000"/>
                        </a:solidFill>
                        <a:latin typeface="黑体" panose="02010609060101010101" charset="-122"/>
                        <a:ea typeface="黑体"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80365">
                <a:tc gridSpan="2">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黑体" panose="02010609060101010101" charset="-122"/>
                        </a:rPr>
                        <a:t>日常工作联系人</a:t>
                      </a:r>
                      <a:endParaRPr lang="en-US" altLang="en-US" sz="1400" b="0">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Arial" panose="020B0604020202020204" pitchFamily="34" charset="0"/>
                        </a:rPr>
                        <a:t> </a:t>
                      </a:r>
                      <a:endParaRPr lang="en-US" altLang="en-US" sz="1400" b="0">
                        <a:solidFill>
                          <a:srgbClr val="000000"/>
                        </a:solidFill>
                        <a:latin typeface="黑体" panose="02010609060101010101" charset="-122"/>
                        <a:ea typeface="黑体"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黑体" panose="02010609060101010101" charset="-122"/>
                        </a:rPr>
                        <a:t>联系电话</a:t>
                      </a:r>
                      <a:endParaRPr lang="en-US" altLang="en-US" sz="1400" b="0">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Arial" panose="020B0604020202020204" pitchFamily="34" charset="0"/>
                        </a:rPr>
                        <a:t> </a:t>
                      </a:r>
                      <a:endParaRPr lang="en-US" altLang="en-US" sz="1400" b="0">
                        <a:solidFill>
                          <a:srgbClr val="000000"/>
                        </a:solidFill>
                        <a:latin typeface="黑体" panose="02010609060101010101" charset="-122"/>
                        <a:ea typeface="黑体"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79095">
                <a:tc gridSpan="2">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黑体" panose="02010609060101010101" charset="-122"/>
                        </a:rPr>
                        <a:t>电子邮件</a:t>
                      </a:r>
                      <a:endParaRPr lang="en-US" altLang="en-US" sz="1400" b="0">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Arial" panose="020B0604020202020204" pitchFamily="34" charset="0"/>
                        </a:rPr>
                        <a:t> </a:t>
                      </a:r>
                      <a:endParaRPr lang="en-US" altLang="en-US" sz="1400" b="0">
                        <a:solidFill>
                          <a:srgbClr val="000000"/>
                        </a:solidFill>
                        <a:latin typeface="黑体" panose="02010609060101010101" charset="-122"/>
                        <a:ea typeface="黑体"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黑体" panose="02010609060101010101" charset="-122"/>
                        </a:rPr>
                        <a:t>联系传真</a:t>
                      </a:r>
                      <a:endParaRPr lang="en-US" altLang="en-US" sz="1400" b="0">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Arial" panose="020B0604020202020204" pitchFamily="34" charset="0"/>
                        </a:rPr>
                        <a:t> </a:t>
                      </a:r>
                      <a:endParaRPr lang="en-US" altLang="en-US" sz="1400" b="0">
                        <a:solidFill>
                          <a:srgbClr val="000000"/>
                        </a:solidFill>
                        <a:latin typeface="黑体" panose="02010609060101010101" charset="-122"/>
                        <a:ea typeface="黑体"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80365">
                <a:tc gridSpan="2">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黑体" panose="02010609060101010101" charset="-122"/>
                        </a:rPr>
                        <a:t>企业网址</a:t>
                      </a:r>
                      <a:endParaRPr lang="en-US" altLang="en-US" sz="1400" b="0">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Arial" panose="020B0604020202020204" pitchFamily="34" charset="0"/>
                        </a:rPr>
                        <a:t> </a:t>
                      </a:r>
                      <a:endParaRPr lang="en-US" altLang="en-US" sz="1400" b="0">
                        <a:solidFill>
                          <a:srgbClr val="000000"/>
                        </a:solidFill>
                        <a:latin typeface="黑体" panose="02010609060101010101" charset="-122"/>
                        <a:ea typeface="黑体"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黑体" panose="02010609060101010101" charset="-122"/>
                        </a:rPr>
                        <a:t>报告年度</a:t>
                      </a:r>
                      <a:endParaRPr lang="en-US" altLang="en-US" sz="1400" b="0">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lgn="ctr">
                        <a:lnSpc>
                          <a:spcPct val="130000"/>
                        </a:lnSpc>
                        <a:buNone/>
                      </a:pPr>
                      <a:r>
                        <a:rPr lang="en-US" sz="1400" b="0">
                          <a:solidFill>
                            <a:srgbClr val="000000"/>
                          </a:solidFill>
                          <a:latin typeface="黑体" panose="02010609060101010101" charset="-122"/>
                          <a:ea typeface="黑体" panose="02010609060101010101" charset="-122"/>
                          <a:cs typeface="Arial" panose="020B0604020202020204" pitchFamily="34" charset="0"/>
                        </a:rPr>
                        <a:t> </a:t>
                      </a:r>
                      <a:endParaRPr lang="en-US" altLang="en-US" sz="1400" b="0">
                        <a:solidFill>
                          <a:srgbClr val="000000"/>
                        </a:solidFill>
                        <a:latin typeface="黑体" panose="02010609060101010101" charset="-122"/>
                        <a:ea typeface="黑体"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79730">
                <a:tc>
                  <a:txBody>
                    <a:bodyPr/>
                    <a:p>
                      <a:pPr indent="0" algn="ctr">
                        <a:lnSpc>
                          <a:spcPct val="140000"/>
                        </a:lnSpc>
                        <a:buNone/>
                      </a:pPr>
                      <a:r>
                        <a:rPr lang="en-US" sz="1400" b="1">
                          <a:solidFill>
                            <a:srgbClr val="000000"/>
                          </a:solidFill>
                          <a:latin typeface="黑体" panose="02010609060101010101" charset="-122"/>
                          <a:ea typeface="黑体" panose="02010609060101010101" charset="-122"/>
                          <a:cs typeface="黑体" panose="02010609060101010101" charset="-122"/>
                        </a:rPr>
                        <a:t>序号</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lnSpc>
                          <a:spcPct val="140000"/>
                        </a:lnSpc>
                        <a:buNone/>
                      </a:pPr>
                      <a:r>
                        <a:rPr lang="en-US" sz="1400" b="1">
                          <a:solidFill>
                            <a:srgbClr val="000000"/>
                          </a:solidFill>
                          <a:latin typeface="黑体" panose="02010609060101010101" charset="-122"/>
                          <a:ea typeface="黑体" panose="02010609060101010101" charset="-122"/>
                          <a:cs typeface="黑体" panose="02010609060101010101" charset="-122"/>
                        </a:rPr>
                        <a:t>指标名称</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40000"/>
                        </a:lnSpc>
                        <a:buNone/>
                      </a:pPr>
                      <a:r>
                        <a:rPr lang="en-US" sz="1400" b="1">
                          <a:solidFill>
                            <a:srgbClr val="000000"/>
                          </a:solidFill>
                          <a:latin typeface="黑体" panose="02010609060101010101" charset="-122"/>
                          <a:ea typeface="黑体" panose="02010609060101010101" charset="-122"/>
                          <a:cs typeface="黑体" panose="02010609060101010101" charset="-122"/>
                        </a:rPr>
                        <a:t>单位</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黑体" panose="02010609060101010101" charset="-122"/>
                          <a:ea typeface="黑体" panose="02010609060101010101" charset="-122"/>
                          <a:cs typeface="黑体" panose="02010609060101010101" charset="-122"/>
                        </a:rPr>
                        <a:t>数据值</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73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主营业务收入（工程结算收入）</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万元</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73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研究与试验发展经费支出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万元</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09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研究与试验发展人员数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73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4</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企业职工总数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8"/>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graphicFrame>
        <p:nvGraphicFramePr>
          <p:cNvPr id="5" name="表格 4"/>
          <p:cNvGraphicFramePr/>
          <p:nvPr>
            <p:custDataLst>
              <p:tags r:id="rId7"/>
            </p:custDataLst>
          </p:nvPr>
        </p:nvGraphicFramePr>
        <p:xfrm>
          <a:off x="1210628" y="454533"/>
          <a:ext cx="9747250" cy="6052185"/>
        </p:xfrm>
        <a:graphic>
          <a:graphicData uri="http://schemas.openxmlformats.org/drawingml/2006/table">
            <a:tbl>
              <a:tblPr firstRow="1" bandRow="1">
                <a:tableStyleId>{5940675A-B579-460E-94D1-54222C63F5DA}</a:tableStyleId>
              </a:tblPr>
              <a:tblGrid>
                <a:gridCol w="910590"/>
                <a:gridCol w="6316345"/>
                <a:gridCol w="970915"/>
                <a:gridCol w="1549400"/>
              </a:tblGrid>
              <a:tr h="298450">
                <a:tc>
                  <a:txBody>
                    <a:bodyPr/>
                    <a:p>
                      <a:pPr indent="0" algn="ctr">
                        <a:lnSpc>
                          <a:spcPct val="130000"/>
                        </a:lnSpc>
                        <a:buNone/>
                      </a:pPr>
                      <a:r>
                        <a:rPr lang="en-US" sz="1400" b="1">
                          <a:solidFill>
                            <a:srgbClr val="000000"/>
                          </a:solidFill>
                          <a:latin typeface="黑体" panose="02010609060101010101" charset="-122"/>
                          <a:ea typeface="黑体" panose="02010609060101010101" charset="-122"/>
                          <a:cs typeface="黑体" panose="02010609060101010101" charset="-122"/>
                        </a:rPr>
                        <a:t>序号</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黑体" panose="02010609060101010101" charset="-122"/>
                          <a:ea typeface="黑体" panose="02010609060101010101" charset="-122"/>
                          <a:cs typeface="黑体" panose="02010609060101010101" charset="-122"/>
                        </a:rPr>
                        <a:t>指标名称</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黑体" panose="02010609060101010101" charset="-122"/>
                          <a:ea typeface="黑体" panose="02010609060101010101" charset="-122"/>
                          <a:cs typeface="黑体" panose="02010609060101010101" charset="-122"/>
                        </a:rPr>
                        <a:t>单位</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黑体" panose="02010609060101010101" charset="-122"/>
                          <a:ea typeface="黑体" panose="02010609060101010101" charset="-122"/>
                          <a:cs typeface="黑体" panose="02010609060101010101" charset="-122"/>
                        </a:rPr>
                        <a:t>数据值</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技术中心职工人员数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 </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其中：高级专家人数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其中：博士、硕士人数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6</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来技术中心从事研发工作的外部专家人数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人月</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7</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企业全部研发项目数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其中：基础研究和应用研究项目数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8</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研发平台数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个</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其中：国家级研发平台数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个</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9</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通过认证的实验室和检测机构数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个</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0360">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其中： 通过国家（ 国际组织） 认证的实验室和检测机 构数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个</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10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企业技术开发仪器设备原值</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万元</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11</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企业拥有的全部有效专利数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其中：拥有的全部有效发明专利数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12</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当年被受理的专利申请数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其中：被受理的发明专利申请数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9725">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13</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最近三年主持和参加制定的国际、国家、行业、地方、团 体和企业标准数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14</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新产品销售收入</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万元</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15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新产品销售利润</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万元</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16</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利润总额（工程结算收入利润总额）</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万元</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graphicFrame>
        <p:nvGraphicFramePr>
          <p:cNvPr id="3" name="表格 2"/>
          <p:cNvGraphicFramePr/>
          <p:nvPr>
            <p:custDataLst>
              <p:tags r:id="rId7"/>
            </p:custDataLst>
          </p:nvPr>
        </p:nvGraphicFramePr>
        <p:xfrm>
          <a:off x="1071563" y="565150"/>
          <a:ext cx="10442575" cy="3779520"/>
        </p:xfrm>
        <a:graphic>
          <a:graphicData uri="http://schemas.openxmlformats.org/drawingml/2006/table">
            <a:tbl>
              <a:tblPr firstRow="1" bandRow="1">
                <a:tableStyleId>{5940675A-B579-460E-94D1-54222C63F5DA}</a:tableStyleId>
              </a:tblPr>
              <a:tblGrid>
                <a:gridCol w="975360"/>
                <a:gridCol w="6767195"/>
                <a:gridCol w="1040130"/>
                <a:gridCol w="1659890"/>
              </a:tblGrid>
              <a:tr h="370205">
                <a:tc>
                  <a:txBody>
                    <a:bodyPr/>
                    <a:p>
                      <a:pPr indent="0" algn="ctr">
                        <a:lnSpc>
                          <a:spcPct val="140000"/>
                        </a:lnSpc>
                        <a:buNone/>
                      </a:pPr>
                      <a:r>
                        <a:rPr lang="en-US" sz="1400" b="1">
                          <a:solidFill>
                            <a:srgbClr val="000000"/>
                          </a:solidFill>
                          <a:latin typeface="黑体" panose="02010609060101010101" charset="-122"/>
                          <a:ea typeface="黑体" panose="02010609060101010101" charset="-122"/>
                          <a:cs typeface="黑体" panose="02010609060101010101" charset="-122"/>
                        </a:rPr>
                        <a:t>序号</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黑体" panose="02010609060101010101" charset="-122"/>
                          <a:ea typeface="黑体" panose="02010609060101010101" charset="-122"/>
                          <a:cs typeface="黑体" panose="02010609060101010101" charset="-122"/>
                        </a:rPr>
                        <a:t>指标名称</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黑体" panose="02010609060101010101" charset="-122"/>
                          <a:ea typeface="黑体" panose="02010609060101010101" charset="-122"/>
                          <a:cs typeface="黑体" panose="02010609060101010101" charset="-122"/>
                        </a:rPr>
                        <a:t>单位</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黑体" panose="02010609060101010101" charset="-122"/>
                          <a:ea typeface="黑体" panose="02010609060101010101" charset="-122"/>
                          <a:cs typeface="黑体" panose="02010609060101010101" charset="-122"/>
                        </a:rPr>
                        <a:t>数据值</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0205">
                <a:tc>
                  <a:txBody>
                    <a:bodyPr/>
                    <a:p>
                      <a:pPr indent="0" algn="ctr">
                        <a:lnSpc>
                          <a:spcPct val="180000"/>
                        </a:lnSpc>
                        <a:buNone/>
                      </a:pPr>
                      <a:r>
                        <a:rPr lang="en-US" sz="1400" b="0">
                          <a:solidFill>
                            <a:srgbClr val="000000"/>
                          </a:solidFill>
                          <a:latin typeface="Times New Roman" panose="02020603050405020304" charset="0"/>
                          <a:cs typeface="Times New Roman" panose="02020603050405020304" charset="0"/>
                        </a:rPr>
                        <a:t>17</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仿宋" panose="02010609060101010101" charset="-122"/>
                          <a:ea typeface="仿宋" panose="02010609060101010101" charset="-122"/>
                          <a:cs typeface="仿宋" panose="02010609060101010101" charset="-122"/>
                        </a:rPr>
                        <a:t>最近三年获国家及省自然科学、技术发明、科技进步奖项 目数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5600">
                <a:tc>
                  <a:txBody>
                    <a:bodyPr/>
                    <a:p>
                      <a:pPr indent="0" algn="ctr">
                        <a:lnSpc>
                          <a:spcPct val="180000"/>
                        </a:lnSpc>
                        <a:buNone/>
                      </a:pPr>
                      <a:r>
                        <a:rPr lang="en-US" sz="1400" b="0">
                          <a:solidFill>
                            <a:srgbClr val="000000"/>
                          </a:solidFill>
                          <a:latin typeface="Times New Roman" panose="02020603050405020304" charset="0"/>
                          <a:cs typeface="Times New Roman" panose="02020603050405020304" charset="0"/>
                        </a:rPr>
                        <a:t>18</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仿宋" panose="02010609060101010101" charset="-122"/>
                          <a:ea typeface="仿宋" panose="02010609060101010101" charset="-122"/>
                          <a:cs typeface="仿宋" panose="02010609060101010101" charset="-122"/>
                        </a:rPr>
                        <a:t>拥有国家一级注册执业资格人员数（仅建筑企业填写）</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仿宋" panose="02010609060101010101" charset="-122"/>
                          <a:ea typeface="仿宋" panose="02010609060101010101" charset="-122"/>
                          <a:cs typeface="仿宋" panose="02010609060101010101" charset="-122"/>
                        </a:rPr>
                        <a:t>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9725">
                <a:tc>
                  <a:txBody>
                    <a:bodyPr/>
                    <a:p>
                      <a:pPr indent="0" algn="ctr">
                        <a:lnSpc>
                          <a:spcPct val="180000"/>
                        </a:lnSpc>
                        <a:buNone/>
                      </a:pPr>
                      <a:r>
                        <a:rPr lang="en-US" sz="1400" b="0">
                          <a:solidFill>
                            <a:srgbClr val="000000"/>
                          </a:solidFill>
                          <a:latin typeface="Times New Roman" panose="02020603050405020304" charset="0"/>
                          <a:cs typeface="Times New Roman" panose="02020603050405020304" charset="0"/>
                        </a:rPr>
                        <a:t>19</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仿宋" panose="02010609060101010101" charset="-122"/>
                          <a:ea typeface="仿宋" panose="02010609060101010101" charset="-122"/>
                          <a:cs typeface="仿宋" panose="02010609060101010101" charset="-122"/>
                        </a:rPr>
                        <a:t>最近三年批准省级以上工法数量（仅建筑企业填写）</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9425">
                <a:tc>
                  <a:txBody>
                    <a:bodyPr/>
                    <a:p>
                      <a:pPr indent="0" algn="ctr">
                        <a:lnSpc>
                          <a:spcPct val="180000"/>
                        </a:lnSpc>
                        <a:buNone/>
                      </a:pPr>
                      <a:r>
                        <a:rPr lang="en-US" sz="1400" b="0">
                          <a:solidFill>
                            <a:srgbClr val="000000"/>
                          </a:solidFill>
                          <a:latin typeface="Times New Roman" panose="02020603050405020304" charset="0"/>
                          <a:cs typeface="Times New Roman" panose="02020603050405020304" charset="0"/>
                        </a:rPr>
                        <a:t>20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仿宋" panose="02010609060101010101" charset="-122"/>
                          <a:ea typeface="仿宋" panose="02010609060101010101" charset="-122"/>
                          <a:cs typeface="仿宋" panose="02010609060101010101" charset="-122"/>
                        </a:rPr>
                        <a:t>获得的</a:t>
                      </a:r>
                      <a:r>
                        <a:rPr lang="en-US" sz="1400" b="0">
                          <a:solidFill>
                            <a:srgbClr val="000000"/>
                          </a:solidFill>
                          <a:latin typeface="Times New Roman" panose="02020603050405020304" charset="0"/>
                          <a:cs typeface="Times New Roman" panose="02020603050405020304" charset="0"/>
                        </a:rPr>
                        <a:t>“</a:t>
                      </a:r>
                      <a:r>
                        <a:rPr lang="en-US" sz="1400" b="0">
                          <a:solidFill>
                            <a:srgbClr val="000000"/>
                          </a:solidFill>
                          <a:latin typeface="仿宋" panose="02010609060101010101" charset="-122"/>
                          <a:ea typeface="仿宋" panose="02010609060101010101" charset="-122"/>
                          <a:cs typeface="仿宋" panose="02010609060101010101" charset="-122"/>
                        </a:rPr>
                        <a:t>十项新技术</a:t>
                      </a:r>
                      <a:r>
                        <a:rPr lang="en-US" sz="1400" b="0">
                          <a:solidFill>
                            <a:srgbClr val="000000"/>
                          </a:solidFill>
                          <a:latin typeface="Times New Roman" panose="02020603050405020304" charset="0"/>
                          <a:cs typeface="Times New Roman" panose="02020603050405020304" charset="0"/>
                        </a:rPr>
                        <a:t>”</a:t>
                      </a:r>
                      <a:r>
                        <a:rPr lang="en-US" sz="1400" b="0">
                          <a:solidFill>
                            <a:srgbClr val="000000"/>
                          </a:solidFill>
                          <a:latin typeface="仿宋" panose="02010609060101010101" charset="-122"/>
                          <a:ea typeface="仿宋" panose="02010609060101010101" charset="-122"/>
                          <a:cs typeface="仿宋" panose="02010609060101010101" charset="-122"/>
                        </a:rPr>
                        <a:t>省级以上示范工程数量（仅建筑企业 填写）</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9425">
                <a:tc>
                  <a:txBody>
                    <a:bodyPr/>
                    <a:p>
                      <a:pPr indent="0" algn="ctr">
                        <a:lnSpc>
                          <a:spcPct val="180000"/>
                        </a:lnSpc>
                        <a:buNone/>
                      </a:pPr>
                      <a:r>
                        <a:rPr lang="en-US" sz="1400" b="0">
                          <a:solidFill>
                            <a:srgbClr val="000000"/>
                          </a:solidFill>
                          <a:latin typeface="Times New Roman" panose="02020603050405020304" charset="0"/>
                          <a:cs typeface="Times New Roman" panose="02020603050405020304" charset="0"/>
                        </a:rPr>
                        <a:t>21</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仿宋" panose="02010609060101010101" charset="-122"/>
                          <a:ea typeface="仿宋" panose="02010609060101010101" charset="-122"/>
                          <a:cs typeface="仿宋" panose="02010609060101010101" charset="-122"/>
                        </a:rPr>
                        <a:t>获得的国家及省建筑行业管理、质量、技术奖数量（仅建 筑企业填写）</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4965">
                <a:tc>
                  <a:txBody>
                    <a:bodyPr/>
                    <a:p>
                      <a:pPr indent="0" algn="ctr">
                        <a:lnSpc>
                          <a:spcPct val="180000"/>
                        </a:lnSpc>
                        <a:buNone/>
                      </a:pPr>
                      <a:r>
                        <a:rPr lang="en-US" sz="1400" b="0">
                          <a:solidFill>
                            <a:srgbClr val="000000"/>
                          </a:solidFill>
                          <a:latin typeface="Times New Roman" panose="02020603050405020304" charset="0"/>
                          <a:cs typeface="Times New Roman" panose="02020603050405020304" charset="0"/>
                        </a:rPr>
                        <a:t>22</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仿宋" panose="02010609060101010101" charset="-122"/>
                          <a:ea typeface="仿宋" panose="02010609060101010101" charset="-122"/>
                          <a:cs typeface="仿宋" panose="02010609060101010101" charset="-122"/>
                        </a:rPr>
                        <a:t>产品抽检合格率（仅食品企业填写）</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9725">
                <a:tc>
                  <a:txBody>
                    <a:bodyPr/>
                    <a:p>
                      <a:pPr indent="0" algn="ctr">
                        <a:lnSpc>
                          <a:spcPct val="180000"/>
                        </a:lnSpc>
                        <a:buNone/>
                      </a:pPr>
                      <a:r>
                        <a:rPr lang="en-US" sz="1400" b="0">
                          <a:solidFill>
                            <a:srgbClr val="000000"/>
                          </a:solidFill>
                          <a:latin typeface="Times New Roman" panose="02020603050405020304" charset="0"/>
                          <a:cs typeface="Times New Roman" panose="02020603050405020304" charset="0"/>
                        </a:rPr>
                        <a:t>23</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仿宋" panose="02010609060101010101" charset="-122"/>
                          <a:ea typeface="仿宋" panose="02010609060101010101" charset="-122"/>
                          <a:cs typeface="仿宋" panose="02010609060101010101" charset="-122"/>
                        </a:rPr>
                        <a:t>获得的权威机构产品认证数（仅食品企业填写）</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430">
                <a:tc>
                  <a:txBody>
                    <a:bodyPr/>
                    <a:p>
                      <a:pPr indent="0" algn="ctr">
                        <a:lnSpc>
                          <a:spcPct val="180000"/>
                        </a:lnSpc>
                        <a:buNone/>
                      </a:pPr>
                      <a:r>
                        <a:rPr lang="en-US" sz="1400" b="0">
                          <a:solidFill>
                            <a:srgbClr val="000000"/>
                          </a:solidFill>
                          <a:latin typeface="Times New Roman" panose="02020603050405020304" charset="0"/>
                          <a:cs typeface="Times New Roman" panose="02020603050405020304" charset="0"/>
                        </a:rPr>
                        <a:t>24</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仿宋" panose="02010609060101010101" charset="-122"/>
                          <a:ea typeface="仿宋" panose="02010609060101010101" charset="-122"/>
                          <a:cs typeface="仿宋" panose="02010609060101010101" charset="-122"/>
                        </a:rPr>
                        <a:t>拥有的非物质文化遗产、中华老字号及原产地标识等称号 数（仅食品企业填写）</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1071880" y="4229100"/>
            <a:ext cx="10362565" cy="2245360"/>
          </a:xfrm>
          <a:prstGeom prst="rect">
            <a:avLst/>
          </a:prstGeom>
          <a:noFill/>
          <a:ln w="9525">
            <a:noFill/>
          </a:ln>
        </p:spPr>
        <p:txBody>
          <a:bodyPr wrap="square">
            <a:spAutoFit/>
          </a:bodyPr>
          <a:p>
            <a:pPr indent="0" algn="l"/>
            <a:endParaRPr lang="zh-CN" sz="1400" b="1">
              <a:solidFill>
                <a:srgbClr val="000000"/>
              </a:solidFill>
              <a:ea typeface="仿宋" panose="02010609060101010101" charset="-122"/>
            </a:endParaRPr>
          </a:p>
          <a:p>
            <a:pPr indent="0" algn="l">
              <a:lnSpc>
                <a:spcPct val="150000"/>
              </a:lnSpc>
            </a:pPr>
            <a:r>
              <a:rPr lang="zh-CN" sz="1400" b="1">
                <a:solidFill>
                  <a:srgbClr val="000000"/>
                </a:solidFill>
                <a:ea typeface="仿宋" panose="02010609060101010101" charset="-122"/>
              </a:rPr>
              <a:t>填写说明：</a:t>
            </a:r>
            <a:r>
              <a:rPr lang="en-US" sz="1400" b="0">
                <a:solidFill>
                  <a:srgbClr val="000000"/>
                </a:solidFill>
                <a:latin typeface="Times New Roman" panose="02020603050405020304" charset="0"/>
              </a:rPr>
              <a:t>         1.</a:t>
            </a:r>
            <a:r>
              <a:rPr lang="zh-CN" sz="1400" b="0">
                <a:solidFill>
                  <a:srgbClr val="000000"/>
                </a:solidFill>
                <a:ea typeface="仿宋" panose="02010609060101010101" charset="-122"/>
              </a:rPr>
              <a:t>此表需加盖企业公章，</a:t>
            </a:r>
            <a:r>
              <a:rPr lang="en-US" sz="1400" b="0">
                <a:solidFill>
                  <a:srgbClr val="000000"/>
                </a:solidFill>
                <a:latin typeface="仿宋" panose="02010609060101010101" charset="-122"/>
              </a:rPr>
              <a:t> </a:t>
            </a:r>
            <a:r>
              <a:rPr lang="zh-CN" sz="1400" b="0">
                <a:solidFill>
                  <a:srgbClr val="000000"/>
                </a:solidFill>
                <a:ea typeface="仿宋" panose="02010609060101010101" charset="-122"/>
              </a:rPr>
              <a:t>填写企业名称需与公章一致。</a:t>
            </a:r>
            <a:r>
              <a:rPr lang="en-US" sz="1400" b="0">
                <a:solidFill>
                  <a:srgbClr val="000000"/>
                </a:solidFill>
                <a:latin typeface="Times New Roman" panose="02020603050405020304" charset="0"/>
              </a:rPr>
              <a:t>        2.</a:t>
            </a:r>
            <a:r>
              <a:rPr lang="zh-CN" sz="1400" b="0">
                <a:solidFill>
                  <a:srgbClr val="000000"/>
                </a:solidFill>
                <a:ea typeface="仿宋" panose="02010609060101010101" charset="-122"/>
              </a:rPr>
              <a:t>统计行业代码：</a:t>
            </a:r>
            <a:r>
              <a:rPr lang="en-US" sz="1400" b="0">
                <a:solidFill>
                  <a:srgbClr val="000000"/>
                </a:solidFill>
                <a:latin typeface="仿宋" panose="02010609060101010101" charset="-122"/>
              </a:rPr>
              <a:t> </a:t>
            </a:r>
            <a:r>
              <a:rPr lang="zh-CN" sz="1400" b="0">
                <a:solidFill>
                  <a:srgbClr val="000000"/>
                </a:solidFill>
                <a:ea typeface="仿宋" panose="02010609060101010101" charset="-122"/>
              </a:rPr>
              <a:t>对照《国民经济行业分类与代码（</a:t>
            </a:r>
            <a:r>
              <a:rPr lang="en-US" sz="1400" b="0">
                <a:solidFill>
                  <a:srgbClr val="000000"/>
                </a:solidFill>
                <a:latin typeface="仿宋" panose="02010609060101010101" charset="-122"/>
              </a:rPr>
              <a:t> </a:t>
            </a:r>
            <a:r>
              <a:rPr lang="en-US" sz="1400" b="0">
                <a:solidFill>
                  <a:srgbClr val="000000"/>
                </a:solidFill>
                <a:latin typeface="Times New Roman" panose="02020603050405020304" charset="0"/>
              </a:rPr>
              <a:t>GB/T4754-2011 </a:t>
            </a:r>
            <a:r>
              <a:rPr lang="zh-CN" sz="1400" b="0">
                <a:solidFill>
                  <a:srgbClr val="000000"/>
                </a:solidFill>
                <a:ea typeface="仿宋" panose="02010609060101010101" charset="-122"/>
              </a:rPr>
              <a:t>）》，填写企业主营</a:t>
            </a:r>
            <a:r>
              <a:rPr lang="en-US" sz="1400" b="0">
                <a:solidFill>
                  <a:srgbClr val="000000"/>
                </a:solidFill>
                <a:latin typeface="仿宋" panose="02010609060101010101" charset="-122"/>
              </a:rPr>
              <a:t> </a:t>
            </a:r>
            <a:r>
              <a:rPr lang="zh-CN" sz="1400" b="0">
                <a:solidFill>
                  <a:srgbClr val="000000"/>
                </a:solidFill>
                <a:ea typeface="仿宋" panose="02010609060101010101" charset="-122"/>
              </a:rPr>
              <a:t>业务对应的统计</a:t>
            </a:r>
            <a:r>
              <a:rPr lang="en-US" sz="1400" b="0">
                <a:solidFill>
                  <a:srgbClr val="000000"/>
                </a:solidFill>
                <a:latin typeface="Times New Roman" panose="02020603050405020304" charset="0"/>
              </a:rPr>
              <a:t>“</a:t>
            </a:r>
            <a:r>
              <a:rPr lang="zh-CN" sz="1400" b="0">
                <a:solidFill>
                  <a:srgbClr val="000000"/>
                </a:solidFill>
                <a:ea typeface="仿宋" panose="02010609060101010101" charset="-122"/>
              </a:rPr>
              <a:t>大类</a:t>
            </a:r>
            <a:r>
              <a:rPr lang="en-US" sz="1400" b="0">
                <a:solidFill>
                  <a:srgbClr val="000000"/>
                </a:solidFill>
                <a:latin typeface="Times New Roman" panose="02020603050405020304" charset="0"/>
              </a:rPr>
              <a:t>”</a:t>
            </a:r>
            <a:r>
              <a:rPr lang="zh-CN" sz="1400" b="0">
                <a:solidFill>
                  <a:srgbClr val="000000"/>
                </a:solidFill>
                <a:ea typeface="仿宋" panose="02010609060101010101" charset="-122"/>
              </a:rPr>
              <a:t>（</a:t>
            </a:r>
            <a:r>
              <a:rPr lang="en-US" sz="1400" b="0">
                <a:solidFill>
                  <a:srgbClr val="000000"/>
                </a:solidFill>
                <a:latin typeface="仿宋" panose="02010609060101010101" charset="-122"/>
              </a:rPr>
              <a:t> </a:t>
            </a:r>
            <a:r>
              <a:rPr lang="zh-CN" sz="1400" b="0">
                <a:solidFill>
                  <a:srgbClr val="000000"/>
                </a:solidFill>
                <a:ea typeface="仿宋" panose="02010609060101010101" charset="-122"/>
              </a:rPr>
              <a:t>二位码）</a:t>
            </a:r>
            <a:r>
              <a:rPr lang="en-US" sz="1400" b="0">
                <a:solidFill>
                  <a:srgbClr val="000000"/>
                </a:solidFill>
                <a:latin typeface="仿宋" panose="02010609060101010101" charset="-122"/>
              </a:rPr>
              <a:t> </a:t>
            </a:r>
            <a:r>
              <a:rPr lang="zh-CN" sz="1400" b="0">
                <a:solidFill>
                  <a:srgbClr val="000000"/>
                </a:solidFill>
                <a:ea typeface="仿宋" panose="02010609060101010101" charset="-122"/>
              </a:rPr>
              <a:t>编号。例如，主营业务为</a:t>
            </a:r>
            <a:r>
              <a:rPr lang="en-US" sz="1400" b="0">
                <a:solidFill>
                  <a:srgbClr val="000000"/>
                </a:solidFill>
                <a:latin typeface="Times New Roman" panose="02020603050405020304" charset="0"/>
              </a:rPr>
              <a:t>“</a:t>
            </a:r>
            <a:r>
              <a:rPr lang="zh-CN" sz="1400" b="0">
                <a:solidFill>
                  <a:srgbClr val="000000"/>
                </a:solidFill>
                <a:ea typeface="仿宋" panose="02010609060101010101" charset="-122"/>
              </a:rPr>
              <a:t>农副食品加工业</a:t>
            </a:r>
            <a:r>
              <a:rPr lang="en-US" sz="1400" b="0">
                <a:solidFill>
                  <a:srgbClr val="000000"/>
                </a:solidFill>
                <a:latin typeface="Times New Roman" panose="02020603050405020304" charset="0"/>
              </a:rPr>
              <a:t>”</a:t>
            </a:r>
            <a:r>
              <a:rPr lang="zh-CN" sz="1400" b="0">
                <a:solidFill>
                  <a:srgbClr val="000000"/>
                </a:solidFill>
                <a:ea typeface="仿宋" panose="02010609060101010101" charset="-122"/>
              </a:rPr>
              <a:t>的企业，填写</a:t>
            </a:r>
            <a:r>
              <a:rPr lang="en-US" sz="1400" b="0">
                <a:solidFill>
                  <a:srgbClr val="000000"/>
                </a:solidFill>
                <a:latin typeface="仿宋" panose="02010609060101010101" charset="-122"/>
              </a:rPr>
              <a:t> </a:t>
            </a:r>
            <a:r>
              <a:rPr lang="en-US" sz="1400" b="0">
                <a:solidFill>
                  <a:srgbClr val="000000"/>
                </a:solidFill>
                <a:latin typeface="Times New Roman" panose="02020603050405020304" charset="0"/>
              </a:rPr>
              <a:t>“13”</a:t>
            </a:r>
            <a:r>
              <a:rPr lang="zh-CN" sz="1400" b="0">
                <a:solidFill>
                  <a:srgbClr val="000000"/>
                </a:solidFill>
                <a:ea typeface="仿宋" panose="02010609060101010101" charset="-122"/>
              </a:rPr>
              <a:t>。</a:t>
            </a:r>
            <a:r>
              <a:rPr lang="en-US" sz="1400" b="0">
                <a:solidFill>
                  <a:srgbClr val="000000"/>
                </a:solidFill>
                <a:latin typeface="Times New Roman" panose="02020603050405020304" charset="0"/>
              </a:rPr>
              <a:t>        3.</a:t>
            </a:r>
            <a:r>
              <a:rPr lang="zh-CN" sz="1400" b="0">
                <a:solidFill>
                  <a:srgbClr val="000000"/>
                </a:solidFill>
                <a:ea typeface="仿宋" panose="02010609060101010101" charset="-122"/>
              </a:rPr>
              <a:t>报告年度：</a:t>
            </a:r>
            <a:r>
              <a:rPr lang="en-US" sz="1400" b="0">
                <a:solidFill>
                  <a:srgbClr val="000000"/>
                </a:solidFill>
                <a:latin typeface="仿宋" panose="02010609060101010101" charset="-122"/>
              </a:rPr>
              <a:t> </a:t>
            </a:r>
            <a:r>
              <a:rPr lang="zh-CN" sz="1400" b="0">
                <a:solidFill>
                  <a:srgbClr val="000000"/>
                </a:solidFill>
                <a:ea typeface="仿宋" panose="02010609060101010101" charset="-122"/>
              </a:rPr>
              <a:t>指表中指标统计年度，时间范围从填写评价表的上一年</a:t>
            </a:r>
            <a:r>
              <a:rPr lang="en-US" sz="1400" b="0">
                <a:solidFill>
                  <a:srgbClr val="000000"/>
                </a:solidFill>
                <a:latin typeface="仿宋" panose="02010609060101010101" charset="-122"/>
              </a:rPr>
              <a:t> </a:t>
            </a:r>
            <a:r>
              <a:rPr lang="en-US" sz="1400" b="0">
                <a:solidFill>
                  <a:srgbClr val="000000"/>
                </a:solidFill>
                <a:latin typeface="Times New Roman" panose="02020603050405020304" charset="0"/>
              </a:rPr>
              <a:t>1 </a:t>
            </a:r>
            <a:r>
              <a:rPr lang="zh-CN" sz="1400" b="0">
                <a:solidFill>
                  <a:srgbClr val="000000"/>
                </a:solidFill>
                <a:ea typeface="仿宋" panose="02010609060101010101" charset="-122"/>
              </a:rPr>
              <a:t>月</a:t>
            </a:r>
            <a:r>
              <a:rPr lang="en-US" sz="1400" b="0">
                <a:solidFill>
                  <a:srgbClr val="000000"/>
                </a:solidFill>
                <a:latin typeface="仿宋" panose="02010609060101010101" charset="-122"/>
              </a:rPr>
              <a:t> </a:t>
            </a:r>
            <a:r>
              <a:rPr lang="en-US" sz="1400" b="0">
                <a:solidFill>
                  <a:srgbClr val="000000"/>
                </a:solidFill>
                <a:latin typeface="Times New Roman" panose="02020603050405020304" charset="0"/>
              </a:rPr>
              <a:t>1  </a:t>
            </a:r>
            <a:r>
              <a:rPr lang="zh-CN" sz="1400" b="0">
                <a:solidFill>
                  <a:srgbClr val="000000"/>
                </a:solidFill>
                <a:ea typeface="仿宋" panose="02010609060101010101" charset="-122"/>
              </a:rPr>
              <a:t>日至</a:t>
            </a:r>
            <a:r>
              <a:rPr lang="en-US" sz="1400" b="0">
                <a:solidFill>
                  <a:srgbClr val="000000"/>
                </a:solidFill>
                <a:latin typeface="仿宋" panose="02010609060101010101" charset="-122"/>
              </a:rPr>
              <a:t> </a:t>
            </a:r>
            <a:r>
              <a:rPr lang="en-US" sz="1400" b="0">
                <a:solidFill>
                  <a:srgbClr val="000000"/>
                </a:solidFill>
                <a:latin typeface="Times New Roman" panose="02020603050405020304" charset="0"/>
              </a:rPr>
              <a:t>12 </a:t>
            </a:r>
            <a:r>
              <a:rPr lang="zh-CN" sz="1400" b="0">
                <a:solidFill>
                  <a:srgbClr val="000000"/>
                </a:solidFill>
                <a:ea typeface="仿宋" panose="02010609060101010101" charset="-122"/>
              </a:rPr>
              <a:t>月</a:t>
            </a:r>
            <a:r>
              <a:rPr lang="en-US" sz="1400" b="0">
                <a:solidFill>
                  <a:srgbClr val="000000"/>
                </a:solidFill>
                <a:latin typeface="仿宋" panose="02010609060101010101" charset="-122"/>
              </a:rPr>
              <a:t> </a:t>
            </a:r>
            <a:r>
              <a:rPr lang="en-US" sz="1400" b="0">
                <a:solidFill>
                  <a:srgbClr val="000000"/>
                </a:solidFill>
                <a:latin typeface="Times New Roman" panose="02020603050405020304" charset="0"/>
              </a:rPr>
              <a:t>31  </a:t>
            </a:r>
            <a:r>
              <a:rPr lang="zh-CN" sz="1400" b="0">
                <a:solidFill>
                  <a:srgbClr val="000000"/>
                </a:solidFill>
                <a:ea typeface="仿宋" panose="02010609060101010101" charset="-122"/>
              </a:rPr>
              <a:t>日；所有指标的填报时间范围，</a:t>
            </a:r>
            <a:r>
              <a:rPr lang="en-US" sz="1400" b="0">
                <a:solidFill>
                  <a:srgbClr val="000000"/>
                </a:solidFill>
                <a:latin typeface="仿宋" panose="02010609060101010101" charset="-122"/>
              </a:rPr>
              <a:t> </a:t>
            </a:r>
            <a:r>
              <a:rPr lang="zh-CN" sz="1400" b="0">
                <a:solidFill>
                  <a:srgbClr val="000000"/>
                </a:solidFill>
                <a:ea typeface="仿宋" panose="02010609060101010101" charset="-122"/>
              </a:rPr>
              <a:t>如无特殊说明，</a:t>
            </a:r>
            <a:r>
              <a:rPr lang="en-US" sz="1400" b="0">
                <a:solidFill>
                  <a:srgbClr val="000000"/>
                </a:solidFill>
                <a:latin typeface="仿宋" panose="02010609060101010101" charset="-122"/>
              </a:rPr>
              <a:t> </a:t>
            </a:r>
            <a:r>
              <a:rPr lang="zh-CN" sz="1400" b="0">
                <a:solidFill>
                  <a:srgbClr val="000000"/>
                </a:solidFill>
                <a:ea typeface="仿宋" panose="02010609060101010101" charset="-122"/>
              </a:rPr>
              <a:t>均为报告年度。</a:t>
            </a:r>
            <a:endParaRPr lang="zh-CN" altLang="en-US" sz="1400"/>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1287145" y="472440"/>
            <a:ext cx="8155940" cy="583565"/>
          </a:xfrm>
          <a:prstGeom prst="rect">
            <a:avLst/>
          </a:prstGeom>
          <a:noFill/>
          <a:ln w="9525">
            <a:noFill/>
          </a:ln>
        </p:spPr>
        <p:txBody>
          <a:bodyPr wrap="square">
            <a:spAutoFit/>
          </a:bodyPr>
          <a:p>
            <a:pPr indent="0"/>
            <a:r>
              <a:rPr lang="zh-CN" sz="1600" b="1">
                <a:solidFill>
                  <a:srgbClr val="000000"/>
                </a:solidFill>
                <a:latin typeface="仿宋" panose="02010609060101010101" charset="-122"/>
                <a:ea typeface="仿宋" panose="02010609060101010101" charset="-122"/>
                <a:cs typeface="仿宋" panose="02010609060101010101" charset="-122"/>
              </a:rPr>
              <a:t>（二）</a:t>
            </a:r>
            <a:r>
              <a:rPr lang="en-US" sz="1600" b="1">
                <a:solidFill>
                  <a:srgbClr val="000000"/>
                </a:solidFill>
                <a:latin typeface="仿宋" panose="02010609060101010101" charset="-122"/>
                <a:ea typeface="仿宋" panose="02010609060101010101" charset="-122"/>
                <a:cs typeface="仿宋" panose="02010609060101010101" charset="-122"/>
              </a:rPr>
              <a:t> </a:t>
            </a:r>
            <a:r>
              <a:rPr lang="zh-CN" sz="1600" b="1">
                <a:solidFill>
                  <a:srgbClr val="000000"/>
                </a:solidFill>
                <a:latin typeface="仿宋" panose="02010609060101010101" charset="-122"/>
                <a:ea typeface="仿宋" panose="02010609060101010101" charset="-122"/>
                <a:cs typeface="仿宋" panose="02010609060101010101" charset="-122"/>
              </a:rPr>
              <a:t>相关附表</a:t>
            </a:r>
            <a:r>
              <a:rPr lang="en-US" sz="1600" b="0">
                <a:solidFill>
                  <a:srgbClr val="000000"/>
                </a:solidFill>
                <a:latin typeface="仿宋" panose="02010609060101010101" charset="-122"/>
                <a:ea typeface="仿宋" panose="02010609060101010101" charset="-122"/>
                <a:cs typeface="仿宋" panose="02010609060101010101" charset="-122"/>
              </a:rPr>
              <a:t>1</a:t>
            </a:r>
            <a:r>
              <a:rPr lang="zh-CN" sz="1600" b="0">
                <a:solidFill>
                  <a:srgbClr val="000000"/>
                </a:solidFill>
                <a:latin typeface="仿宋" panose="02010609060101010101" charset="-122"/>
                <a:ea typeface="仿宋" panose="02010609060101010101" charset="-122"/>
                <a:cs typeface="仿宋" panose="02010609060101010101" charset="-122"/>
              </a:rPr>
              <a:t>、</a:t>
            </a:r>
            <a:r>
              <a:rPr lang="zh-CN" sz="1400" b="0">
                <a:solidFill>
                  <a:srgbClr val="000000"/>
                </a:solidFill>
                <a:latin typeface="仿宋" panose="02010609060101010101" charset="-122"/>
                <a:ea typeface="仿宋" panose="02010609060101010101" charset="-122"/>
                <a:cs typeface="仿宋" panose="02010609060101010101" charset="-122"/>
              </a:rPr>
              <a:t>所有申请市级企业技术中心的企业和已认定的市级企业</a:t>
            </a:r>
            <a:r>
              <a:rPr lang="en-US" sz="1400" b="0">
                <a:solidFill>
                  <a:srgbClr val="000000"/>
                </a:solidFill>
                <a:latin typeface="仿宋" panose="02010609060101010101" charset="-122"/>
                <a:ea typeface="仿宋" panose="02010609060101010101" charset="-122"/>
                <a:cs typeface="仿宋" panose="02010609060101010101" charset="-122"/>
              </a:rPr>
              <a:t> </a:t>
            </a:r>
            <a:r>
              <a:rPr lang="zh-CN" sz="1400" b="0">
                <a:solidFill>
                  <a:srgbClr val="000000"/>
                </a:solidFill>
                <a:latin typeface="仿宋" panose="02010609060101010101" charset="-122"/>
                <a:ea typeface="仿宋" panose="02010609060101010101" charset="-122"/>
                <a:cs typeface="仿宋" panose="02010609060101010101" charset="-122"/>
              </a:rPr>
              <a:t>技术中心填写以下附表。</a:t>
            </a:r>
            <a:endParaRPr lang="zh-CN" altLang="en-US" sz="1400">
              <a:latin typeface="仿宋" panose="02010609060101010101" charset="-122"/>
              <a:ea typeface="仿宋" panose="02010609060101010101" charset="-122"/>
              <a:cs typeface="仿宋" panose="02010609060101010101" charset="-122"/>
            </a:endParaRPr>
          </a:p>
        </p:txBody>
      </p:sp>
      <p:sp>
        <p:nvSpPr>
          <p:cNvPr id="2" name="文本框 1"/>
          <p:cNvSpPr txBox="1"/>
          <p:nvPr/>
        </p:nvSpPr>
        <p:spPr>
          <a:xfrm>
            <a:off x="1926590" y="1338580"/>
            <a:ext cx="7543165" cy="306705"/>
          </a:xfrm>
          <a:prstGeom prst="rect">
            <a:avLst/>
          </a:prstGeom>
          <a:noFill/>
          <a:ln w="9525">
            <a:noFill/>
          </a:ln>
        </p:spPr>
        <p:txBody>
          <a:bodyPr wrap="square">
            <a:spAutoFit/>
          </a:bodyPr>
          <a:p>
            <a:pPr indent="2666365"/>
            <a:r>
              <a:rPr lang="zh-CN" sz="1400" b="0">
                <a:solidFill>
                  <a:srgbClr val="000000"/>
                </a:solidFill>
                <a:ea typeface="黑体" panose="02010609060101010101" charset="-122"/>
              </a:rPr>
              <a:t>附表</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1：</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评价数据统计范围表</a:t>
            </a:r>
            <a:endParaRPr lang="zh-CN" altLang="en-US"/>
          </a:p>
        </p:txBody>
      </p:sp>
      <p:graphicFrame>
        <p:nvGraphicFramePr>
          <p:cNvPr id="3" name="表格 2"/>
          <p:cNvGraphicFramePr/>
          <p:nvPr>
            <p:custDataLst>
              <p:tags r:id="rId7"/>
            </p:custDataLst>
          </p:nvPr>
        </p:nvGraphicFramePr>
        <p:xfrm>
          <a:off x="1287145" y="1672590"/>
          <a:ext cx="9359900" cy="3808095"/>
        </p:xfrm>
        <a:graphic>
          <a:graphicData uri="http://schemas.openxmlformats.org/drawingml/2006/table">
            <a:tbl>
              <a:tblPr firstRow="1" bandRow="1">
                <a:tableStyleId>{5940675A-B579-460E-94D1-54222C63F5DA}</a:tableStyleId>
              </a:tblPr>
              <a:tblGrid>
                <a:gridCol w="1093470"/>
                <a:gridCol w="3037840"/>
                <a:gridCol w="3013075"/>
                <a:gridCol w="2215515"/>
              </a:tblGrid>
              <a:tr h="135890">
                <a:tc gridSpan="2">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企业技术中心所在企业名称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p>
                      <a:pPr indent="0" algn="ctr">
                        <a:lnSpc>
                          <a:spcPct val="13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3530">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编号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下属企业名称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所在地（或注册地）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隶属关系</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p>
                      <a:pPr indent="0" algn="ctr">
                        <a:lnSpc>
                          <a:spcPct val="130000"/>
                        </a:lnSpc>
                        <a:buNone/>
                      </a:pPr>
                      <a:r>
                        <a:rPr lang="en-US" sz="1400" b="0">
                          <a:solidFill>
                            <a:srgbClr val="000000"/>
                          </a:solidFill>
                          <a:latin typeface="Times New Roman" panose="02020603050405020304" charset="0"/>
                          <a:cs typeface="Times New Roman" panose="02020603050405020304" charset="0"/>
                        </a:rPr>
                        <a:t>1</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165">
                <a:tc>
                  <a:txBody>
                    <a:bodyPr/>
                    <a:p>
                      <a:pPr indent="0" algn="ctr">
                        <a:lnSpc>
                          <a:spcPct val="130000"/>
                        </a:lnSpc>
                        <a:buNone/>
                      </a:pPr>
                      <a:r>
                        <a:rPr lang="en-US" sz="1400" b="0">
                          <a:solidFill>
                            <a:srgbClr val="000000"/>
                          </a:solidFill>
                          <a:latin typeface="Times New Roman" panose="02020603050405020304" charset="0"/>
                          <a:cs typeface="Times New Roman" panose="02020603050405020304" charset="0"/>
                        </a:rPr>
                        <a:t>2</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165">
                <a:tc>
                  <a:txBody>
                    <a:bodyPr/>
                    <a:p>
                      <a:pPr indent="0" algn="ctr">
                        <a:lnSpc>
                          <a:spcPct val="130000"/>
                        </a:lnSpc>
                        <a:buNone/>
                      </a:pPr>
                      <a:r>
                        <a:rPr lang="en-US" sz="1400" b="0">
                          <a:solidFill>
                            <a:srgbClr val="000000"/>
                          </a:solidFill>
                          <a:latin typeface="Times New Roman" panose="02020603050405020304" charset="0"/>
                          <a:cs typeface="Times New Roman" panose="02020603050405020304" charset="0"/>
                        </a:rPr>
                        <a:t>3</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3530">
                <a:tc>
                  <a:txBody>
                    <a:bodyPr/>
                    <a:p>
                      <a:pPr indent="0" algn="ctr">
                        <a:lnSpc>
                          <a:spcPct val="130000"/>
                        </a:lnSpc>
                        <a:buNone/>
                      </a:pPr>
                      <a:r>
                        <a:rPr lang="en-US" sz="1400" b="0">
                          <a:solidFill>
                            <a:srgbClr val="000000"/>
                          </a:solidFill>
                          <a:latin typeface="Times New Roman" panose="02020603050405020304" charset="0"/>
                          <a:cs typeface="Times New Roman" panose="02020603050405020304" charset="0"/>
                        </a:rPr>
                        <a:t>…</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165">
                <a:tc>
                  <a:txBody>
                    <a:bodyPr/>
                    <a:p>
                      <a:pPr indent="0" algn="ctr">
                        <a:lnSpc>
                          <a:spcPct val="130000"/>
                        </a:lnSpc>
                        <a:buNone/>
                      </a:pPr>
                      <a:r>
                        <a:rPr lang="en-US" sz="1400" b="0">
                          <a:solidFill>
                            <a:srgbClr val="000000"/>
                          </a:solidFill>
                          <a:latin typeface="Times New Roman" panose="02020603050405020304" charset="0"/>
                          <a:cs typeface="Times New Roman" panose="02020603050405020304" charset="0"/>
                        </a:rPr>
                        <a:t>n</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18590">
                <a:tc gridSpan="4">
                  <a:txBody>
                    <a:bodyPr/>
                    <a:p>
                      <a:pPr indent="0" algn="l">
                        <a:buNone/>
                      </a:pPr>
                      <a:r>
                        <a:rPr lang="en-US" sz="1400" b="1">
                          <a:solidFill>
                            <a:srgbClr val="000000"/>
                          </a:solidFill>
                          <a:latin typeface="Arial" panose="020B0604020202020204" pitchFamily="34" charset="0"/>
                          <a:cs typeface="Arial" panose="020B0604020202020204" pitchFamily="34" charset="0"/>
                        </a:rPr>
                        <a:t> </a:t>
                      </a:r>
                      <a:endParaRPr lang="en-US" sz="1400" b="1">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gn="l">
                        <a:lnSpc>
                          <a:spcPct val="150000"/>
                        </a:lnSpc>
                        <a:buNone/>
                      </a:pPr>
                      <a:r>
                        <a:rPr lang="en-US" sz="1400" b="0">
                          <a:solidFill>
                            <a:srgbClr val="000000"/>
                          </a:solidFill>
                          <a:latin typeface="Times New Roman" panose="02020603050405020304" charset="0"/>
                          <a:cs typeface="Times New Roman" panose="02020603050405020304" charset="0"/>
                        </a:rPr>
                        <a:t>          1.</a:t>
                      </a:r>
                      <a:r>
                        <a:rPr lang="en-US" sz="1400" b="0">
                          <a:solidFill>
                            <a:srgbClr val="000000"/>
                          </a:solidFill>
                          <a:latin typeface="仿宋" panose="02010609060101010101" charset="-122"/>
                          <a:ea typeface="仿宋" panose="02010609060101010101" charset="-122"/>
                          <a:cs typeface="仿宋" panose="02010609060101010101" charset="-122"/>
                        </a:rPr>
                        <a:t>企业名称：填写技术中心所在企业的名称，应与企业加盖的公章一致。</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lnSpc>
                          <a:spcPct val="150000"/>
                        </a:lnSpc>
                        <a:buNone/>
                      </a:pPr>
                      <a:r>
                        <a:rPr lang="en-US" sz="1400" b="0">
                          <a:solidFill>
                            <a:srgbClr val="000000"/>
                          </a:solidFill>
                          <a:latin typeface="Times New Roman" panose="02020603050405020304" charset="0"/>
                          <a:cs typeface="Times New Roman" panose="02020603050405020304" charset="0"/>
                        </a:rPr>
                        <a:t>          2.</a:t>
                      </a:r>
                      <a:r>
                        <a:rPr lang="en-US" sz="1400" b="0">
                          <a:solidFill>
                            <a:srgbClr val="000000"/>
                          </a:solidFill>
                          <a:latin typeface="仿宋" panose="02010609060101010101" charset="-122"/>
                          <a:ea typeface="仿宋" panose="02010609060101010101" charset="-122"/>
                          <a:cs typeface="仿宋" panose="02010609060101010101" charset="-122"/>
                        </a:rPr>
                        <a:t>所在地：下属企业是法人的，填写注册地；下属企业为非法人的，填写经营所在地；境内下属企业地点填写至地级市，境外下属企业所在地填写至所在国家。</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lnSpc>
                          <a:spcPct val="150000"/>
                        </a:lnSpc>
                        <a:buNone/>
                      </a:pPr>
                      <a:r>
                        <a:rPr lang="en-US" sz="1400" b="0">
                          <a:solidFill>
                            <a:srgbClr val="000000"/>
                          </a:solidFill>
                          <a:latin typeface="Times New Roman" panose="02020603050405020304" charset="0"/>
                          <a:cs typeface="Times New Roman" panose="02020603050405020304" charset="0"/>
                        </a:rPr>
                        <a:t>          3.</a:t>
                      </a:r>
                      <a:r>
                        <a:rPr lang="en-US" sz="1400" b="0">
                          <a:solidFill>
                            <a:srgbClr val="000000"/>
                          </a:solidFill>
                          <a:latin typeface="仿宋" panose="02010609060101010101" charset="-122"/>
                          <a:ea typeface="仿宋" panose="02010609060101010101" charset="-122"/>
                          <a:cs typeface="仿宋" panose="02010609060101010101" charset="-122"/>
                        </a:rPr>
                        <a:t>隶属关系指下属企业与技术中心所在企业之间隶属关系，应按相应的分类代码填写，具体的分类及代码是:1.分公司;</a:t>
                      </a:r>
                      <a:r>
                        <a:rPr lang="en-US" altLang="zh-CN" sz="1400" b="0">
                          <a:solidFill>
                            <a:srgbClr val="000000"/>
                          </a:solidFill>
                          <a:latin typeface="仿宋" panose="02010609060101010101" charset="-122"/>
                          <a:ea typeface="仿宋" panose="02010609060101010101" charset="-122"/>
                          <a:cs typeface="仿宋" panose="02010609060101010101" charset="-122"/>
                        </a:rPr>
                        <a:t>2.</a:t>
                      </a:r>
                      <a:r>
                        <a:rPr lang="en-US" sz="1400" b="0">
                          <a:solidFill>
                            <a:srgbClr val="000000"/>
                          </a:solidFill>
                          <a:latin typeface="仿宋" panose="02010609060101010101" charset="-122"/>
                          <a:ea typeface="仿宋" panose="02010609060101010101" charset="-122"/>
                          <a:cs typeface="仿宋" panose="02010609060101010101" charset="-122"/>
                        </a:rPr>
                        <a:t>子公司；</a:t>
                      </a:r>
                      <a:r>
                        <a:rPr lang="en-US" altLang="zh-CN" sz="1400" b="0">
                          <a:solidFill>
                            <a:srgbClr val="000000"/>
                          </a:solidFill>
                          <a:latin typeface="仿宋" panose="02010609060101010101" charset="-122"/>
                          <a:ea typeface="仿宋" panose="02010609060101010101" charset="-122"/>
                          <a:cs typeface="仿宋" panose="02010609060101010101" charset="-122"/>
                        </a:rPr>
                        <a:t>3.</a:t>
                      </a:r>
                      <a:r>
                        <a:rPr lang="en-US" sz="1400" b="0">
                          <a:solidFill>
                            <a:srgbClr val="000000"/>
                          </a:solidFill>
                          <a:latin typeface="仿宋" panose="02010609060101010101" charset="-122"/>
                          <a:ea typeface="仿宋" panose="02010609060101010101" charset="-122"/>
                          <a:cs typeface="仿宋" panose="02010609060101010101" charset="-122"/>
                        </a:rPr>
                        <a:t>控股公司。</a:t>
                      </a:r>
                      <a:r>
                        <a:rPr lang="en-US" altLang="zh-CN" sz="1400" b="0">
                          <a:solidFill>
                            <a:srgbClr val="000000"/>
                          </a:solidFill>
                          <a:latin typeface="仿宋" panose="02010609060101010101" charset="-122"/>
                          <a:ea typeface="仿宋" panose="02010609060101010101" charset="-122"/>
                          <a:cs typeface="仿宋" panose="02010609060101010101" charset="-122"/>
                        </a:rPr>
                        <a:t>4.</a:t>
                      </a:r>
                      <a:r>
                        <a:rPr lang="en-US" sz="1400" b="0">
                          <a:solidFill>
                            <a:srgbClr val="000000"/>
                          </a:solidFill>
                          <a:latin typeface="仿宋" panose="02010609060101010101" charset="-122"/>
                          <a:ea typeface="仿宋" panose="02010609060101010101" charset="-122"/>
                          <a:cs typeface="仿宋" panose="02010609060101010101" charset="-122"/>
                        </a:rPr>
                        <a:t>参股企业不得列入统计。</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buNone/>
                      </a:pP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6" name="文本框 5"/>
          <p:cNvSpPr txBox="1"/>
          <p:nvPr>
            <p:custDataLst>
              <p:tags r:id="rId1"/>
            </p:custDataLst>
          </p:nvPr>
        </p:nvSpPr>
        <p:spPr>
          <a:xfrm>
            <a:off x="1155065" y="1801178"/>
            <a:ext cx="608965" cy="583565"/>
          </a:xfrm>
          <a:prstGeom prst="rect">
            <a:avLst/>
          </a:prstGeom>
          <a:noFill/>
        </p:spPr>
        <p:txBody>
          <a:bodyPr wrap="square" rtlCol="0">
            <a:normAutofit/>
            <a:scene3d>
              <a:camera prst="orthographicFront"/>
              <a:lightRig rig="threePt" dir="t"/>
            </a:scene3d>
            <a:sp3d contourW="12700"/>
          </a:bodyPr>
          <a:lstStyle/>
          <a:p>
            <a:pPr algn="ctr"/>
            <a:r>
              <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rPr>
              <a:t>1.</a:t>
            </a:r>
            <a:endPar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31" name="文本框 30"/>
          <p:cNvSpPr txBox="1"/>
          <p:nvPr>
            <p:custDataLst>
              <p:tags r:id="rId2"/>
            </p:custDataLst>
          </p:nvPr>
        </p:nvSpPr>
        <p:spPr bwMode="auto">
          <a:xfrm>
            <a:off x="1815465" y="1711643"/>
            <a:ext cx="312547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p>
            <a:pPr fontAlgn="auto">
              <a:lnSpc>
                <a:spcPct val="100000"/>
              </a:lnSpc>
              <a:spcBef>
                <a:spcPct val="0"/>
              </a:spcBef>
            </a:pPr>
            <a:r>
              <a:rPr lang="zh-CN" altLang="en-US" sz="2000" b="1" spc="200">
                <a:solidFill>
                  <a:schemeClr val="tx2"/>
                </a:solidFill>
                <a:ea typeface="微软雅黑" panose="020B0503020204020204" charset="-122"/>
                <a:sym typeface="Arial" panose="020B0604020202020204" pitchFamily="34" charset="0"/>
              </a:rPr>
              <a:t>企业技术中心</a:t>
            </a:r>
            <a:r>
              <a:rPr lang="zh-CN" altLang="en-US" sz="2000" b="1">
                <a:solidFill>
                  <a:schemeClr val="tx2"/>
                </a:solidFill>
                <a:sym typeface="+mn-ea"/>
              </a:rPr>
              <a:t>相关政策</a:t>
            </a:r>
            <a:endParaRPr lang="zh-CN" altLang="en-US" sz="2000" b="1" spc="200">
              <a:solidFill>
                <a:schemeClr val="bg1"/>
              </a:solidFill>
              <a:uFillTx/>
              <a:latin typeface="Arial" panose="020B0604020202020204" pitchFamily="34" charset="0"/>
              <a:ea typeface="微软雅黑" panose="020B0503020204020204" charset="-122"/>
              <a:sym typeface="Arial" panose="020B0604020202020204" pitchFamily="34" charset="0"/>
            </a:endParaRPr>
          </a:p>
        </p:txBody>
      </p:sp>
      <p:sp>
        <p:nvSpPr>
          <p:cNvPr id="27" name="文本框 5"/>
          <p:cNvSpPr txBox="1"/>
          <p:nvPr>
            <p:custDataLst>
              <p:tags r:id="rId3"/>
            </p:custDataLst>
          </p:nvPr>
        </p:nvSpPr>
        <p:spPr>
          <a:xfrm>
            <a:off x="1155065" y="2577783"/>
            <a:ext cx="608965" cy="583565"/>
          </a:xfrm>
          <a:prstGeom prst="rect">
            <a:avLst/>
          </a:prstGeom>
          <a:noFill/>
        </p:spPr>
        <p:txBody>
          <a:bodyPr wrap="square" rtlCol="0">
            <a:normAutofit/>
            <a:scene3d>
              <a:camera prst="orthographicFront"/>
              <a:lightRig rig="threePt" dir="t"/>
            </a:scene3d>
            <a:sp3d contourW="12700"/>
          </a:bodyPr>
          <a:lstStyle/>
          <a:p>
            <a:pPr algn="ctr"/>
            <a:r>
              <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rPr>
              <a:t>2.</a:t>
            </a:r>
            <a:endPar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33" name="文本框 32"/>
          <p:cNvSpPr txBox="1"/>
          <p:nvPr>
            <p:custDataLst>
              <p:tags r:id="rId4"/>
            </p:custDataLst>
          </p:nvPr>
        </p:nvSpPr>
        <p:spPr bwMode="auto">
          <a:xfrm>
            <a:off x="1815465" y="2488248"/>
            <a:ext cx="312547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p>
            <a:pPr fontAlgn="auto">
              <a:lnSpc>
                <a:spcPct val="100000"/>
              </a:lnSpc>
              <a:spcBef>
                <a:spcPct val="0"/>
              </a:spcBef>
            </a:pPr>
            <a:r>
              <a:rPr lang="zh-CN" altLang="en-US" sz="2000" b="1" spc="200">
                <a:solidFill>
                  <a:schemeClr val="tx2"/>
                </a:solidFill>
                <a:ea typeface="微软雅黑" panose="020B0503020204020204" charset="-122"/>
                <a:sym typeface="+mn-ea"/>
              </a:rPr>
              <a:t>企业技术中心相关材料编写要求</a:t>
            </a:r>
            <a:endParaRPr lang="zh-CN" altLang="en-US" sz="2000" b="1" spc="200">
              <a:solidFill>
                <a:schemeClr val="bg1"/>
              </a:solidFill>
              <a:uFillTx/>
              <a:latin typeface="Arial" panose="020B0604020202020204" pitchFamily="34" charset="0"/>
              <a:ea typeface="微软雅黑" panose="020B0503020204020204" charset="-122"/>
              <a:sym typeface="Arial" panose="020B0604020202020204" pitchFamily="34" charset="0"/>
            </a:endParaRPr>
          </a:p>
        </p:txBody>
      </p:sp>
      <p:sp>
        <p:nvSpPr>
          <p:cNvPr id="28" name="文本框 5"/>
          <p:cNvSpPr txBox="1"/>
          <p:nvPr>
            <p:custDataLst>
              <p:tags r:id="rId5"/>
            </p:custDataLst>
          </p:nvPr>
        </p:nvSpPr>
        <p:spPr>
          <a:xfrm>
            <a:off x="1155065" y="3354388"/>
            <a:ext cx="608965" cy="583565"/>
          </a:xfrm>
          <a:prstGeom prst="rect">
            <a:avLst/>
          </a:prstGeom>
          <a:noFill/>
        </p:spPr>
        <p:txBody>
          <a:bodyPr wrap="square" rtlCol="0">
            <a:normAutofit/>
            <a:scene3d>
              <a:camera prst="orthographicFront"/>
              <a:lightRig rig="threePt" dir="t"/>
            </a:scene3d>
            <a:sp3d contourW="12700"/>
          </a:bodyPr>
          <a:lstStyle/>
          <a:p>
            <a:pPr algn="ctr"/>
            <a:r>
              <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rPr>
              <a:t>3.</a:t>
            </a:r>
            <a:endPar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34" name="文本框 33"/>
          <p:cNvSpPr txBox="1"/>
          <p:nvPr>
            <p:custDataLst>
              <p:tags r:id="rId6"/>
            </p:custDataLst>
          </p:nvPr>
        </p:nvSpPr>
        <p:spPr bwMode="auto">
          <a:xfrm>
            <a:off x="1815465" y="3264853"/>
            <a:ext cx="312547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p>
            <a:pPr fontAlgn="auto">
              <a:lnSpc>
                <a:spcPct val="100000"/>
              </a:lnSpc>
              <a:spcBef>
                <a:spcPct val="0"/>
              </a:spcBef>
            </a:pPr>
            <a:r>
              <a:rPr lang="zh-CN" altLang="en-US" sz="2000" b="1" spc="200">
                <a:solidFill>
                  <a:schemeClr val="tx2"/>
                </a:solidFill>
                <a:ea typeface="微软雅黑" panose="020B0503020204020204" charset="-122"/>
                <a:sym typeface="Arial" panose="020B0604020202020204" pitchFamily="34" charset="0"/>
              </a:rPr>
              <a:t>企业技术中心</a:t>
            </a:r>
            <a:r>
              <a:rPr lang="zh-CN" altLang="en-US" sz="2000" b="1">
                <a:solidFill>
                  <a:schemeClr val="tx2"/>
                </a:solidFill>
                <a:sym typeface="+mn-ea"/>
              </a:rPr>
              <a:t>申请报告编写提纲</a:t>
            </a:r>
            <a:endParaRPr lang="zh-CN" altLang="en-US" sz="2000" b="1" spc="200">
              <a:solidFill>
                <a:schemeClr val="bg1"/>
              </a:solidFill>
              <a:uFillTx/>
              <a:latin typeface="Arial" panose="020B0604020202020204" pitchFamily="34" charset="0"/>
              <a:ea typeface="微软雅黑" panose="020B0503020204020204" charset="-122"/>
              <a:sym typeface="Arial" panose="020B0604020202020204" pitchFamily="34" charset="0"/>
            </a:endParaRPr>
          </a:p>
        </p:txBody>
      </p:sp>
      <p:sp>
        <p:nvSpPr>
          <p:cNvPr id="29" name="文本框 5"/>
          <p:cNvSpPr txBox="1"/>
          <p:nvPr>
            <p:custDataLst>
              <p:tags r:id="rId7"/>
            </p:custDataLst>
          </p:nvPr>
        </p:nvSpPr>
        <p:spPr>
          <a:xfrm>
            <a:off x="1155065" y="4130993"/>
            <a:ext cx="608965" cy="583565"/>
          </a:xfrm>
          <a:prstGeom prst="rect">
            <a:avLst/>
          </a:prstGeom>
          <a:noFill/>
        </p:spPr>
        <p:txBody>
          <a:bodyPr wrap="square" rtlCol="0">
            <a:normAutofit/>
            <a:scene3d>
              <a:camera prst="orthographicFront"/>
              <a:lightRig rig="threePt" dir="t"/>
            </a:scene3d>
            <a:sp3d contourW="12700"/>
          </a:bodyPr>
          <a:lstStyle/>
          <a:p>
            <a:pPr algn="ctr"/>
            <a:r>
              <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rPr>
              <a:t>4.</a:t>
            </a:r>
            <a:endPar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36" name="文本框 35"/>
          <p:cNvSpPr txBox="1"/>
          <p:nvPr>
            <p:custDataLst>
              <p:tags r:id="rId8"/>
            </p:custDataLst>
          </p:nvPr>
        </p:nvSpPr>
        <p:spPr bwMode="auto">
          <a:xfrm>
            <a:off x="1815465" y="4041458"/>
            <a:ext cx="312547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p>
            <a:pPr fontAlgn="auto">
              <a:lnSpc>
                <a:spcPct val="100000"/>
              </a:lnSpc>
              <a:spcBef>
                <a:spcPct val="0"/>
              </a:spcBef>
            </a:pPr>
            <a:r>
              <a:rPr lang="zh-CN" altLang="en-US" sz="2000" b="1">
                <a:solidFill>
                  <a:schemeClr val="tx2"/>
                </a:solidFill>
                <a:sym typeface="+mn-ea"/>
              </a:rPr>
              <a:t>企业技术中心评价数据表及指标解释</a:t>
            </a:r>
            <a:endParaRPr lang="zh-CN" altLang="en-US" sz="2000" b="1" spc="200">
              <a:solidFill>
                <a:schemeClr val="bg1"/>
              </a:solidFill>
              <a:uFillTx/>
              <a:latin typeface="Arial" panose="020B0604020202020204" pitchFamily="34" charset="0"/>
              <a:ea typeface="微软雅黑" panose="020B0503020204020204" charset="-122"/>
              <a:sym typeface="Arial" panose="020B0604020202020204" pitchFamily="34" charset="0"/>
            </a:endParaRPr>
          </a:p>
        </p:txBody>
      </p:sp>
      <p:sp>
        <p:nvSpPr>
          <p:cNvPr id="30" name="文本框 5"/>
          <p:cNvSpPr txBox="1"/>
          <p:nvPr>
            <p:custDataLst>
              <p:tags r:id="rId9"/>
            </p:custDataLst>
          </p:nvPr>
        </p:nvSpPr>
        <p:spPr>
          <a:xfrm>
            <a:off x="1155065" y="4907598"/>
            <a:ext cx="608965" cy="583565"/>
          </a:xfrm>
          <a:prstGeom prst="rect">
            <a:avLst/>
          </a:prstGeom>
          <a:noFill/>
        </p:spPr>
        <p:txBody>
          <a:bodyPr wrap="square" rtlCol="0">
            <a:normAutofit/>
            <a:scene3d>
              <a:camera prst="orthographicFront"/>
              <a:lightRig rig="threePt" dir="t"/>
            </a:scene3d>
            <a:sp3d contourW="12700"/>
          </a:bodyPr>
          <a:lstStyle/>
          <a:p>
            <a:pPr algn="ctr"/>
            <a:r>
              <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rPr>
              <a:t>5.</a:t>
            </a:r>
            <a:endPar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37" name="文本框 36"/>
          <p:cNvSpPr txBox="1"/>
          <p:nvPr>
            <p:custDataLst>
              <p:tags r:id="rId10"/>
            </p:custDataLst>
          </p:nvPr>
        </p:nvSpPr>
        <p:spPr bwMode="auto">
          <a:xfrm>
            <a:off x="1764030" y="4825048"/>
            <a:ext cx="312547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p>
            <a:pPr fontAlgn="auto">
              <a:lnSpc>
                <a:spcPct val="100000"/>
              </a:lnSpc>
              <a:spcBef>
                <a:spcPct val="0"/>
              </a:spcBef>
            </a:pPr>
            <a:r>
              <a:rPr lang="zh-CN" altLang="en-US" sz="2000" b="1">
                <a:solidFill>
                  <a:schemeClr val="tx2"/>
                </a:solidFill>
                <a:sym typeface="+mn-ea"/>
              </a:rPr>
              <a:t>工作总结编写提纲</a:t>
            </a:r>
            <a:endParaRPr lang="zh-CN" altLang="en-US" sz="2000" b="1">
              <a:solidFill>
                <a:schemeClr val="tx2"/>
              </a:solidFill>
              <a:sym typeface="+mn-ea"/>
            </a:endParaRPr>
          </a:p>
        </p:txBody>
      </p:sp>
      <p:sp>
        <p:nvSpPr>
          <p:cNvPr id="38" name="文本框 5"/>
          <p:cNvSpPr txBox="1"/>
          <p:nvPr>
            <p:custDataLst>
              <p:tags r:id="rId11"/>
            </p:custDataLst>
          </p:nvPr>
        </p:nvSpPr>
        <p:spPr>
          <a:xfrm>
            <a:off x="1155065" y="5587048"/>
            <a:ext cx="608965" cy="583565"/>
          </a:xfrm>
          <a:prstGeom prst="rect">
            <a:avLst/>
          </a:prstGeom>
          <a:noFill/>
        </p:spPr>
        <p:txBody>
          <a:bodyPr wrap="square" rtlCol="0">
            <a:normAutofit/>
            <a:scene3d>
              <a:camera prst="orthographicFront"/>
              <a:lightRig rig="threePt" dir="t"/>
            </a:scene3d>
            <a:sp3d contourW="12700"/>
          </a:bodyPr>
          <a:lstStyle/>
          <a:p>
            <a:pPr algn="ctr"/>
            <a:r>
              <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rPr>
              <a:t>6.</a:t>
            </a:r>
            <a:endPar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39" name="文本框 38"/>
          <p:cNvSpPr txBox="1"/>
          <p:nvPr>
            <p:custDataLst>
              <p:tags r:id="rId12"/>
            </p:custDataLst>
          </p:nvPr>
        </p:nvSpPr>
        <p:spPr bwMode="auto">
          <a:xfrm>
            <a:off x="1815465" y="5497513"/>
            <a:ext cx="312547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p>
            <a:pPr algn="l" fontAlgn="auto">
              <a:lnSpc>
                <a:spcPct val="100000"/>
              </a:lnSpc>
              <a:buClrTx/>
              <a:buSzTx/>
              <a:buFontTx/>
            </a:pPr>
            <a:r>
              <a:rPr lang="zh-CN" altLang="en-US" sz="2000" b="1">
                <a:solidFill>
                  <a:schemeClr val="tx2"/>
                </a:solidFill>
                <a:sym typeface="+mn-ea"/>
              </a:rPr>
              <a:t>评价指标体系</a:t>
            </a:r>
            <a:endParaRPr lang="zh-CN" altLang="en-US" sz="2000" b="1">
              <a:solidFill>
                <a:schemeClr val="tx2"/>
              </a:solidFill>
              <a:sym typeface="+mn-ea"/>
            </a:endParaRPr>
          </a:p>
        </p:txBody>
      </p:sp>
      <p:sp>
        <p:nvSpPr>
          <p:cNvPr id="25" name="文本框 24"/>
          <p:cNvSpPr txBox="1"/>
          <p:nvPr>
            <p:custDataLst>
              <p:tags r:id="rId13"/>
            </p:custDataLst>
          </p:nvPr>
        </p:nvSpPr>
        <p:spPr>
          <a:xfrm>
            <a:off x="1859002" y="598488"/>
            <a:ext cx="1733550" cy="706755"/>
          </a:xfrm>
          <a:prstGeom prst="rect">
            <a:avLst/>
          </a:prstGeom>
          <a:noFill/>
        </p:spPr>
        <p:txBody>
          <a:bodyPr wrap="square" lIns="91440" tIns="45720" rIns="91440" bIns="45720" rtlCol="0">
            <a:normAutofit/>
          </a:bodyPr>
          <a:lstStyle>
            <a:defPPr>
              <a:defRPr lang="zh-CN"/>
            </a:defPPr>
            <a:lvl1pPr>
              <a:defRPr sz="4000" b="1" spc="60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b="0">
                <a:solidFill>
                  <a:schemeClr val="bg1"/>
                </a:solidFill>
                <a:ea typeface="汉仪旗黑-85S" panose="00020600040101010101" pitchFamily="18" charset="-122"/>
                <a:sym typeface="Arial" panose="020B0604020202020204" pitchFamily="34" charset="0"/>
              </a:rPr>
              <a:t>目录</a:t>
            </a:r>
            <a:endParaRPr lang="zh-CN" altLang="en-US" b="0">
              <a:solidFill>
                <a:schemeClr val="bg1"/>
              </a:solidFill>
              <a:ea typeface="汉仪旗黑-85S" panose="00020600040101010101" pitchFamily="18" charset="-122"/>
              <a:sym typeface="Arial" panose="020B0604020202020204" pitchFamily="34" charset="0"/>
            </a:endParaRPr>
          </a:p>
        </p:txBody>
      </p:sp>
    </p:spTree>
    <p:custDataLst>
      <p:tags r:id="rId1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2266315" y="486410"/>
            <a:ext cx="7507605" cy="306705"/>
          </a:xfrm>
          <a:prstGeom prst="rect">
            <a:avLst/>
          </a:prstGeom>
          <a:noFill/>
          <a:ln w="9525">
            <a:noFill/>
          </a:ln>
        </p:spPr>
        <p:txBody>
          <a:bodyPr wrap="square">
            <a:spAutoFit/>
          </a:bodyPr>
          <a:p>
            <a:pPr indent="1954530"/>
            <a:r>
              <a:rPr lang="zh-CN" sz="1400" b="0">
                <a:solidFill>
                  <a:srgbClr val="000000"/>
                </a:solidFill>
                <a:ea typeface="黑体" panose="02010609060101010101" charset="-122"/>
              </a:rPr>
              <a:t>附表</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2：</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研究开发费用情况归集表(单位：</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万元</a:t>
            </a:r>
            <a:r>
              <a:rPr lang="en-US" sz="1400" b="0">
                <a:solidFill>
                  <a:srgbClr val="000000"/>
                </a:solidFill>
                <a:latin typeface="黑体" panose="02010609060101010101" charset="-122"/>
              </a:rPr>
              <a:t>)</a:t>
            </a:r>
            <a:endParaRPr lang="zh-CN" altLang="en-US"/>
          </a:p>
        </p:txBody>
      </p:sp>
      <p:graphicFrame>
        <p:nvGraphicFramePr>
          <p:cNvPr id="4" name="表格 3"/>
          <p:cNvGraphicFramePr/>
          <p:nvPr>
            <p:custDataLst>
              <p:tags r:id="rId7"/>
            </p:custDataLst>
          </p:nvPr>
        </p:nvGraphicFramePr>
        <p:xfrm>
          <a:off x="1809115" y="873125"/>
          <a:ext cx="8748395" cy="5342890"/>
        </p:xfrm>
        <a:graphic>
          <a:graphicData uri="http://schemas.openxmlformats.org/drawingml/2006/table">
            <a:tbl>
              <a:tblPr firstRow="1" bandRow="1">
                <a:tableStyleId>{5940675A-B579-460E-94D1-54222C63F5DA}</a:tableStyleId>
              </a:tblPr>
              <a:tblGrid>
                <a:gridCol w="5268595"/>
                <a:gridCol w="3479800"/>
              </a:tblGrid>
              <a:tr h="32131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研发经费情况</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金额</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04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1.  企业内部的日常研发经费支出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31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 1 ）人员人工费(包含各种补贴)</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04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（2 ）原材料费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31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（3 ）折旧费用与长期费用摊销</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04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（4 ）无形资产摊销</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94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（5 ）其他费用</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940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2.  当年形成用于研发的固定资产支出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31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其中：仪器和设备</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67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3.  委托外单位开展研发的经费支出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67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 1 ）对境内研究机构支出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04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（2 ）对境内高等学校支出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94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（3 ）对境内企业支出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940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（4 ）对境外支出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53440">
                <a:tc gridSpan="2">
                  <a:txBody>
                    <a:bodyPr/>
                    <a:p>
                      <a:pPr indent="0" algn="l">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gn="l">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1.此表各项内容应与企业向统计部门报送的“规模以上工业法人单位研发活动及相关情况” （ 107-2 表， 国统字[2015]95 号） 一致。</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2.技术中心所在企业的分公司、子公司、控股公司合并报表， 参股企业不得列入。</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8"/>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2595880" y="648335"/>
            <a:ext cx="6482080" cy="629920"/>
          </a:xfrm>
          <a:prstGeom prst="rect">
            <a:avLst/>
          </a:prstGeom>
          <a:noFill/>
          <a:ln w="9525">
            <a:noFill/>
          </a:ln>
        </p:spPr>
        <p:txBody>
          <a:bodyPr wrap="square">
            <a:spAutoFit/>
          </a:bodyPr>
          <a:p>
            <a:pPr indent="1954530"/>
            <a:r>
              <a:rPr lang="zh-CN" sz="1400" b="0">
                <a:solidFill>
                  <a:srgbClr val="000000"/>
                </a:solidFill>
                <a:ea typeface="黑体" panose="02010609060101010101" charset="-122"/>
              </a:rPr>
              <a:t>附表</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3：</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技术中心高级专家和博士、硕士信息表</a:t>
            </a:r>
            <a:r>
              <a:rPr lang="en-US" sz="1050" b="0">
                <a:solidFill>
                  <a:srgbClr val="000000"/>
                </a:solidFill>
                <a:latin typeface="Arial" panose="020B0604020202020204" pitchFamily="34" charset="0"/>
              </a:rPr>
              <a:t>  </a:t>
            </a:r>
            <a:endParaRPr lang="zh-CN" altLang="en-US"/>
          </a:p>
        </p:txBody>
      </p:sp>
      <p:graphicFrame>
        <p:nvGraphicFramePr>
          <p:cNvPr id="2" name="表格 1"/>
          <p:cNvGraphicFramePr/>
          <p:nvPr>
            <p:custDataLst>
              <p:tags r:id="rId7"/>
            </p:custDataLst>
          </p:nvPr>
        </p:nvGraphicFramePr>
        <p:xfrm>
          <a:off x="1924050" y="1202055"/>
          <a:ext cx="8473440" cy="5158105"/>
        </p:xfrm>
        <a:graphic>
          <a:graphicData uri="http://schemas.openxmlformats.org/drawingml/2006/table">
            <a:tbl>
              <a:tblPr firstRow="1" bandRow="1">
                <a:tableStyleId>{5940675A-B579-460E-94D1-54222C63F5DA}</a:tableStyleId>
              </a:tblPr>
              <a:tblGrid>
                <a:gridCol w="572135"/>
                <a:gridCol w="622300"/>
                <a:gridCol w="1042035"/>
                <a:gridCol w="1113790"/>
                <a:gridCol w="1070610"/>
                <a:gridCol w="1068705"/>
                <a:gridCol w="608965"/>
                <a:gridCol w="1172845"/>
                <a:gridCol w="1202055"/>
              </a:tblGrid>
              <a:tr h="444500">
                <a:tc>
                  <a:txBody>
                    <a:bodyPr/>
                    <a:p>
                      <a:pPr indent="0" algn="ctr">
                        <a:lnSpc>
                          <a:spcPct val="170000"/>
                        </a:lnSpc>
                        <a:buNone/>
                      </a:pPr>
                      <a:r>
                        <a:rPr lang="en-US" sz="1400" b="1">
                          <a:solidFill>
                            <a:srgbClr val="000000"/>
                          </a:solidFill>
                          <a:latin typeface="仿宋" panose="02010609060101010101" charset="-122"/>
                          <a:ea typeface="仿宋" panose="02010609060101010101" charset="-122"/>
                          <a:cs typeface="仿宋" panose="02010609060101010101" charset="-122"/>
                        </a:rPr>
                        <a:t>序号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1">
                          <a:solidFill>
                            <a:srgbClr val="000000"/>
                          </a:solidFill>
                          <a:latin typeface="仿宋" panose="02010609060101010101" charset="-122"/>
                          <a:ea typeface="仿宋" panose="02010609060101010101" charset="-122"/>
                          <a:cs typeface="仿宋" panose="02010609060101010101" charset="-122"/>
                        </a:rPr>
                        <a:t>姓名</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1">
                          <a:solidFill>
                            <a:srgbClr val="000000"/>
                          </a:solidFill>
                          <a:latin typeface="仿宋" panose="02010609060101010101" charset="-122"/>
                          <a:ea typeface="仿宋" panose="02010609060101010101" charset="-122"/>
                          <a:cs typeface="仿宋" panose="02010609060101010101" charset="-122"/>
                        </a:rPr>
                        <a:t>出生年月</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1">
                          <a:solidFill>
                            <a:srgbClr val="000000"/>
                          </a:solidFill>
                          <a:latin typeface="仿宋" panose="02010609060101010101" charset="-122"/>
                          <a:ea typeface="仿宋" panose="02010609060101010101" charset="-122"/>
                          <a:cs typeface="仿宋" panose="02010609060101010101" charset="-122"/>
                        </a:rPr>
                        <a:t>所在部门</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1">
                          <a:solidFill>
                            <a:srgbClr val="000000"/>
                          </a:solidFill>
                          <a:latin typeface="仿宋" panose="02010609060101010101" charset="-122"/>
                          <a:ea typeface="仿宋" panose="02010609060101010101" charset="-122"/>
                          <a:cs typeface="仿宋" panose="02010609060101010101" charset="-122"/>
                        </a:rPr>
                        <a:t>职称职务</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1">
                          <a:solidFill>
                            <a:srgbClr val="000000"/>
                          </a:solidFill>
                          <a:latin typeface="仿宋" panose="02010609060101010101" charset="-122"/>
                          <a:ea typeface="仿宋" panose="02010609060101010101" charset="-122"/>
                          <a:cs typeface="仿宋" panose="02010609060101010101" charset="-122"/>
                        </a:rPr>
                        <a:t>技术领域</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1">
                          <a:solidFill>
                            <a:srgbClr val="000000"/>
                          </a:solidFill>
                          <a:latin typeface="仿宋" panose="02010609060101010101" charset="-122"/>
                          <a:ea typeface="仿宋" panose="02010609060101010101" charset="-122"/>
                          <a:cs typeface="仿宋" panose="02010609060101010101" charset="-122"/>
                        </a:rPr>
                        <a:t>学历</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1">
                          <a:solidFill>
                            <a:srgbClr val="000000"/>
                          </a:solidFill>
                          <a:latin typeface="仿宋" panose="02010609060101010101" charset="-122"/>
                          <a:ea typeface="仿宋" panose="02010609060101010101" charset="-122"/>
                          <a:cs typeface="仿宋" panose="02010609060101010101" charset="-122"/>
                        </a:rPr>
                        <a:t>专家类型</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1">
                          <a:solidFill>
                            <a:srgbClr val="000000"/>
                          </a:solidFill>
                          <a:latin typeface="仿宋" panose="02010609060101010101" charset="-122"/>
                          <a:ea typeface="仿宋" panose="02010609060101010101" charset="-122"/>
                          <a:cs typeface="仿宋" panose="02010609060101010101" charset="-122"/>
                        </a:rPr>
                        <a:t>联系电话</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1465">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2585">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1465">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2100">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1465">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n</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78380">
                <a:tc gridSpan="9">
                  <a:txBody>
                    <a:bodyPr/>
                    <a:p>
                      <a:pPr indent="0" algn="l">
                        <a:lnSpc>
                          <a:spcPct val="170000"/>
                        </a:lnSpc>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gn="l">
                        <a:lnSpc>
                          <a:spcPct val="170000"/>
                        </a:lnSpc>
                        <a:buNone/>
                      </a:pPr>
                      <a:r>
                        <a:rPr lang="en-US" sz="1400" b="0">
                          <a:solidFill>
                            <a:srgbClr val="000000"/>
                          </a:solidFill>
                          <a:latin typeface="仿宋" panose="02010609060101010101" charset="-122"/>
                          <a:ea typeface="仿宋" panose="02010609060101010101" charset="-122"/>
                          <a:cs typeface="仿宋" panose="02010609060101010101" charset="-122"/>
                        </a:rPr>
                        <a:t>     1. “出生年月”为 6 位编码，其中前 4 位为年份，后 2 位为月份（ 1 月至 9 月必须前补 0 ）。</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lnSpc>
                          <a:spcPct val="170000"/>
                        </a:lnSpc>
                        <a:buNone/>
                      </a:pPr>
                      <a:r>
                        <a:rPr lang="en-US" sz="1400" b="0">
                          <a:solidFill>
                            <a:srgbClr val="000000"/>
                          </a:solidFill>
                          <a:latin typeface="仿宋" panose="02010609060101010101" charset="-122"/>
                          <a:ea typeface="仿宋" panose="02010609060101010101" charset="-122"/>
                          <a:cs typeface="仿宋" panose="02010609060101010101" charset="-122"/>
                        </a:rPr>
                        <a:t>     2.“所在部门”指企业技术中心下属部门或分支机构名称。</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lnSpc>
                          <a:spcPct val="170000"/>
                        </a:lnSpc>
                        <a:buNone/>
                      </a:pPr>
                      <a:r>
                        <a:rPr lang="en-US" sz="1400" b="0">
                          <a:solidFill>
                            <a:srgbClr val="000000"/>
                          </a:solidFill>
                          <a:latin typeface="仿宋" panose="02010609060101010101" charset="-122"/>
                          <a:ea typeface="仿宋" panose="02010609060101010101" charset="-122"/>
                          <a:cs typeface="仿宋" panose="02010609060101010101" charset="-122"/>
                        </a:rPr>
                        <a:t>     3. “专家类型”应按相应的分类代码填写，具体的分类及代码是:1.国家有突出贡献的专家； 2.国家专项津贴获得者； 3.省部有突出贡献的专家； 4.省部专项津贴获得者；5.计划单列市有突出贡献的专家； 6.计划单列市专项津贴获得者； 7.博士； 8.在站博 士后； 9.硕士； 10.教授级高工或高工； 11.其他类型专家（需具体说明）。</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lnSpc>
                          <a:spcPct val="170000"/>
                        </a:lnSpc>
                        <a:buNone/>
                      </a:pPr>
                      <a:r>
                        <a:rPr lang="en-US" sz="1400" b="0">
                          <a:solidFill>
                            <a:srgbClr val="000000"/>
                          </a:solidFill>
                          <a:latin typeface="仿宋" panose="02010609060101010101" charset="-122"/>
                          <a:ea typeface="仿宋" panose="02010609060101010101" charset="-122"/>
                          <a:cs typeface="仿宋" panose="02010609060101010101" charset="-122"/>
                        </a:rPr>
                        <a:t>     4.联系电话应为专家本人常用手机，以便于评价组与专家联系核实。</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8"/>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2534920" y="592455"/>
            <a:ext cx="5833745" cy="629920"/>
          </a:xfrm>
          <a:prstGeom prst="rect">
            <a:avLst/>
          </a:prstGeom>
          <a:noFill/>
          <a:ln w="9525">
            <a:noFill/>
          </a:ln>
        </p:spPr>
        <p:txBody>
          <a:bodyPr wrap="square">
            <a:spAutoFit/>
          </a:bodyPr>
          <a:p>
            <a:pPr indent="2487930"/>
            <a:r>
              <a:rPr lang="zh-CN" sz="1400" b="0">
                <a:solidFill>
                  <a:srgbClr val="000000"/>
                </a:solidFill>
                <a:ea typeface="黑体" panose="02010609060101010101" charset="-122"/>
              </a:rPr>
              <a:t>附表</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4：</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技术中心外部专家信息表</a:t>
            </a:r>
            <a:r>
              <a:rPr lang="en-US" sz="1050" b="0">
                <a:solidFill>
                  <a:srgbClr val="000000"/>
                </a:solidFill>
                <a:latin typeface="Arial" panose="020B0604020202020204" pitchFamily="34" charset="0"/>
              </a:rPr>
              <a:t>  </a:t>
            </a:r>
            <a:endParaRPr lang="zh-CN" altLang="en-US"/>
          </a:p>
        </p:txBody>
      </p:sp>
      <p:graphicFrame>
        <p:nvGraphicFramePr>
          <p:cNvPr id="2" name="表格 1"/>
          <p:cNvGraphicFramePr/>
          <p:nvPr>
            <p:custDataLst>
              <p:tags r:id="rId7"/>
            </p:custDataLst>
          </p:nvPr>
        </p:nvGraphicFramePr>
        <p:xfrm>
          <a:off x="1996440" y="997902"/>
          <a:ext cx="8503285" cy="4837430"/>
        </p:xfrm>
        <a:graphic>
          <a:graphicData uri="http://schemas.openxmlformats.org/drawingml/2006/table">
            <a:tbl>
              <a:tblPr firstRow="1" bandRow="1">
                <a:tableStyleId>{5940675A-B579-460E-94D1-54222C63F5DA}</a:tableStyleId>
              </a:tblPr>
              <a:tblGrid>
                <a:gridCol w="572770"/>
                <a:gridCol w="656590"/>
                <a:gridCol w="949960"/>
                <a:gridCol w="1008380"/>
                <a:gridCol w="1006475"/>
                <a:gridCol w="1053465"/>
                <a:gridCol w="610870"/>
                <a:gridCol w="1701165"/>
                <a:gridCol w="943610"/>
              </a:tblGrid>
              <a:tr h="667385">
                <a:tc>
                  <a:txBody>
                    <a:bodyPr/>
                    <a:p>
                      <a:pPr indent="0" algn="ctr">
                        <a:lnSpc>
                          <a:spcPct val="230000"/>
                        </a:lnSpc>
                        <a:buNone/>
                      </a:pPr>
                      <a:r>
                        <a:rPr lang="en-US" sz="1400" b="1">
                          <a:solidFill>
                            <a:srgbClr val="000000"/>
                          </a:solidFill>
                          <a:latin typeface="仿宋" panose="02010609060101010101" charset="-122"/>
                          <a:ea typeface="仿宋" panose="02010609060101010101" charset="-122"/>
                          <a:cs typeface="仿宋" panose="02010609060101010101" charset="-122"/>
                        </a:rPr>
                        <a:t>序号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230000"/>
                        </a:lnSpc>
                        <a:buNone/>
                      </a:pPr>
                      <a:r>
                        <a:rPr lang="en-US" sz="1400" b="1">
                          <a:solidFill>
                            <a:srgbClr val="000000"/>
                          </a:solidFill>
                          <a:latin typeface="仿宋" panose="02010609060101010101" charset="-122"/>
                          <a:ea typeface="仿宋" panose="02010609060101010101" charset="-122"/>
                          <a:cs typeface="仿宋" panose="02010609060101010101" charset="-122"/>
                        </a:rPr>
                        <a:t>姓名</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230000"/>
                        </a:lnSpc>
                        <a:buNone/>
                      </a:pPr>
                      <a:r>
                        <a:rPr lang="en-US" sz="1400" b="1">
                          <a:solidFill>
                            <a:srgbClr val="000000"/>
                          </a:solidFill>
                          <a:latin typeface="仿宋" panose="02010609060101010101" charset="-122"/>
                          <a:ea typeface="仿宋" panose="02010609060101010101" charset="-122"/>
                          <a:cs typeface="仿宋" panose="02010609060101010101" charset="-122"/>
                        </a:rPr>
                        <a:t>出生年月</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230000"/>
                        </a:lnSpc>
                        <a:buNone/>
                      </a:pPr>
                      <a:r>
                        <a:rPr lang="en-US" sz="1400" b="1">
                          <a:solidFill>
                            <a:srgbClr val="000000"/>
                          </a:solidFill>
                          <a:latin typeface="仿宋" panose="02010609060101010101" charset="-122"/>
                          <a:ea typeface="仿宋" panose="02010609060101010101" charset="-122"/>
                          <a:cs typeface="仿宋" panose="02010609060101010101" charset="-122"/>
                        </a:rPr>
                        <a:t>工作单位</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230000"/>
                        </a:lnSpc>
                        <a:buNone/>
                      </a:pPr>
                      <a:r>
                        <a:rPr lang="en-US" sz="1400" b="1">
                          <a:solidFill>
                            <a:srgbClr val="000000"/>
                          </a:solidFill>
                          <a:latin typeface="仿宋" panose="02010609060101010101" charset="-122"/>
                          <a:ea typeface="仿宋" panose="02010609060101010101" charset="-122"/>
                          <a:cs typeface="仿宋" panose="02010609060101010101" charset="-122"/>
                        </a:rPr>
                        <a:t>职称职务</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230000"/>
                        </a:lnSpc>
                        <a:buNone/>
                      </a:pPr>
                      <a:r>
                        <a:rPr lang="en-US" sz="1400" b="1">
                          <a:solidFill>
                            <a:srgbClr val="000000"/>
                          </a:solidFill>
                          <a:latin typeface="仿宋" panose="02010609060101010101" charset="-122"/>
                          <a:ea typeface="仿宋" panose="02010609060101010101" charset="-122"/>
                          <a:cs typeface="仿宋" panose="02010609060101010101" charset="-122"/>
                        </a:rPr>
                        <a:t>技术领域</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230000"/>
                        </a:lnSpc>
                        <a:buNone/>
                      </a:pPr>
                      <a:r>
                        <a:rPr lang="en-US" sz="1400" b="1">
                          <a:solidFill>
                            <a:srgbClr val="000000"/>
                          </a:solidFill>
                          <a:latin typeface="仿宋" panose="02010609060101010101" charset="-122"/>
                          <a:ea typeface="仿宋" panose="02010609060101010101" charset="-122"/>
                          <a:cs typeface="仿宋" panose="02010609060101010101" charset="-122"/>
                        </a:rPr>
                        <a:t>学历</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230000"/>
                        </a:lnSpc>
                        <a:buNone/>
                      </a:pPr>
                      <a:r>
                        <a:rPr lang="en-US" sz="1400" b="1">
                          <a:solidFill>
                            <a:srgbClr val="000000"/>
                          </a:solidFill>
                          <a:latin typeface="仿宋" panose="02010609060101010101" charset="-122"/>
                          <a:ea typeface="仿宋" panose="02010609060101010101" charset="-122"/>
                          <a:cs typeface="仿宋" panose="02010609060101010101" charset="-122"/>
                        </a:rPr>
                        <a:t>工作时间 （人月）</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230000"/>
                        </a:lnSpc>
                        <a:buNone/>
                      </a:pPr>
                      <a:r>
                        <a:rPr lang="en-US" sz="1400" b="1">
                          <a:solidFill>
                            <a:srgbClr val="000000"/>
                          </a:solidFill>
                          <a:latin typeface="仿宋" panose="02010609060101010101" charset="-122"/>
                          <a:ea typeface="仿宋" panose="02010609060101010101" charset="-122"/>
                          <a:cs typeface="仿宋" panose="02010609060101010101" charset="-122"/>
                        </a:rPr>
                        <a:t>联系电话</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988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861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925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988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988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n</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3075">
                <a:tc gridSpan="5">
                  <a:txBody>
                    <a:bodyPr/>
                    <a:p>
                      <a:pPr indent="0" algn="l">
                        <a:lnSpc>
                          <a:spcPct val="180000"/>
                        </a:lnSpc>
                        <a:buNone/>
                      </a:pPr>
                      <a:r>
                        <a:rPr lang="en-US" sz="1400" b="1">
                          <a:solidFill>
                            <a:srgbClr val="000000"/>
                          </a:solidFill>
                          <a:latin typeface="仿宋" panose="02010609060101010101" charset="-122"/>
                          <a:ea typeface="仿宋" panose="02010609060101010101" charset="-122"/>
                          <a:cs typeface="仿宋" panose="02010609060101010101" charset="-122"/>
                        </a:rPr>
                        <a:t>外部专家来企业工作时间合计（人月）</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949450">
                <a:tc gridSpan="9">
                  <a:txBody>
                    <a:bodyPr/>
                    <a:p>
                      <a:pPr indent="0" algn="l">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 </a:t>
                      </a: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gn="l">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     1. “出生年月”为 6 位编码，其中前 4 位为年份，后 2 位为月份（ 1 月至 9 月必须前补 0 ）。</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     2. “工作单位”指外部专家所属原工作单位名称。</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     3. “工作时间”指外部专家在技术中心开展技术创新相关研究咨询工作的时间合计， 最小统计单位为“0.5 人月”。</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     4.  联系电话应为专家本人常用电话，以便于评价组与专家联系核实。</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8"/>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1957070" y="234315"/>
            <a:ext cx="7636510" cy="467995"/>
          </a:xfrm>
          <a:prstGeom prst="rect">
            <a:avLst/>
          </a:prstGeom>
          <a:noFill/>
          <a:ln w="9525">
            <a:noFill/>
          </a:ln>
        </p:spPr>
        <p:txBody>
          <a:bodyPr wrap="square">
            <a:spAutoFit/>
          </a:bodyPr>
          <a:p>
            <a:pPr indent="2489835"/>
            <a:r>
              <a:rPr lang="zh-CN" sz="1400" b="0">
                <a:solidFill>
                  <a:srgbClr val="000000"/>
                </a:solidFill>
                <a:ea typeface="黑体" panose="02010609060101010101" charset="-122"/>
              </a:rPr>
              <a:t>附表</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5：</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企业全部研发项目信息表</a:t>
            </a:r>
            <a:r>
              <a:rPr lang="en-US" sz="1050" b="0">
                <a:solidFill>
                  <a:srgbClr val="000000"/>
                </a:solidFill>
                <a:latin typeface="Arial" panose="020B0604020202020204" pitchFamily="34" charset="0"/>
              </a:rPr>
              <a:t> </a:t>
            </a:r>
            <a:endParaRPr lang="zh-CN" altLang="en-US"/>
          </a:p>
        </p:txBody>
      </p:sp>
      <p:graphicFrame>
        <p:nvGraphicFramePr>
          <p:cNvPr id="2" name="表格 1"/>
          <p:cNvGraphicFramePr/>
          <p:nvPr>
            <p:custDataLst>
              <p:tags r:id="rId7"/>
            </p:custDataLst>
          </p:nvPr>
        </p:nvGraphicFramePr>
        <p:xfrm>
          <a:off x="986155" y="701993"/>
          <a:ext cx="10403205" cy="5652770"/>
        </p:xfrm>
        <a:graphic>
          <a:graphicData uri="http://schemas.openxmlformats.org/drawingml/2006/table">
            <a:tbl>
              <a:tblPr firstRow="1" bandRow="1">
                <a:tableStyleId>{5940675A-B579-460E-94D1-54222C63F5DA}</a:tableStyleId>
              </a:tblPr>
              <a:tblGrid>
                <a:gridCol w="639445"/>
                <a:gridCol w="947420"/>
                <a:gridCol w="1043305"/>
                <a:gridCol w="1170940"/>
                <a:gridCol w="1478280"/>
                <a:gridCol w="1144905"/>
                <a:gridCol w="1141730"/>
                <a:gridCol w="2837180"/>
              </a:tblGrid>
              <a:tr h="434975">
                <a:tc>
                  <a:txBody>
                    <a:bodyPr/>
                    <a:p>
                      <a:pPr indent="0" algn="ctr">
                        <a:lnSpc>
                          <a:spcPct val="180000"/>
                        </a:lnSpc>
                        <a:buNone/>
                      </a:pPr>
                      <a:r>
                        <a:rPr lang="en-US" sz="1400" b="1">
                          <a:solidFill>
                            <a:srgbClr val="000000"/>
                          </a:solidFill>
                          <a:latin typeface="仿宋" panose="02010609060101010101" charset="-122"/>
                          <a:ea typeface="仿宋" panose="02010609060101010101" charset="-122"/>
                          <a:cs typeface="仿宋" panose="02010609060101010101" charset="-122"/>
                        </a:rPr>
                        <a:t> 序号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1">
                          <a:solidFill>
                            <a:srgbClr val="000000"/>
                          </a:solidFill>
                          <a:latin typeface="仿宋" panose="02010609060101010101" charset="-122"/>
                          <a:ea typeface="仿宋" panose="02010609060101010101" charset="-122"/>
                          <a:cs typeface="仿宋" panose="02010609060101010101" charset="-122"/>
                        </a:rPr>
                        <a:t> 项目名称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1">
                          <a:solidFill>
                            <a:srgbClr val="000000"/>
                          </a:solidFill>
                          <a:latin typeface="仿宋" panose="02010609060101010101" charset="-122"/>
                          <a:ea typeface="仿宋" panose="02010609060101010101" charset="-122"/>
                          <a:cs typeface="仿宋" panose="02010609060101010101" charset="-122"/>
                        </a:rPr>
                        <a:t> 项目来源</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1">
                          <a:solidFill>
                            <a:srgbClr val="000000"/>
                          </a:solidFill>
                          <a:latin typeface="仿宋" panose="02010609060101010101" charset="-122"/>
                          <a:ea typeface="仿宋" panose="02010609060101010101" charset="-122"/>
                          <a:cs typeface="仿宋" panose="02010609060101010101" charset="-122"/>
                        </a:rPr>
                        <a:t>项目合作形式</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1">
                          <a:solidFill>
                            <a:srgbClr val="000000"/>
                          </a:solidFill>
                          <a:latin typeface="仿宋" panose="02010609060101010101" charset="-122"/>
                          <a:ea typeface="仿宋" panose="02010609060101010101" charset="-122"/>
                          <a:cs typeface="仿宋" panose="02010609060101010101" charset="-122"/>
                        </a:rPr>
                        <a:t>项目技术经济目标</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1">
                          <a:solidFill>
                            <a:srgbClr val="000000"/>
                          </a:solidFill>
                          <a:latin typeface="仿宋" panose="02010609060101010101" charset="-122"/>
                          <a:ea typeface="仿宋" panose="02010609060101010101" charset="-122"/>
                          <a:cs typeface="仿宋" panose="02010609060101010101" charset="-122"/>
                        </a:rPr>
                        <a:t> 起始时间</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1">
                          <a:solidFill>
                            <a:srgbClr val="000000"/>
                          </a:solidFill>
                          <a:latin typeface="仿宋" panose="02010609060101010101" charset="-122"/>
                          <a:ea typeface="仿宋" panose="02010609060101010101" charset="-122"/>
                          <a:cs typeface="仿宋" panose="02010609060101010101" charset="-122"/>
                        </a:rPr>
                        <a:t> 完成时间</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400" b="1">
                          <a:solidFill>
                            <a:srgbClr val="000000"/>
                          </a:solidFill>
                          <a:latin typeface="仿宋" panose="02010609060101010101" charset="-122"/>
                          <a:ea typeface="仿宋" panose="02010609060101010101" charset="-122"/>
                          <a:cs typeface="仿宋" panose="02010609060101010101" charset="-122"/>
                        </a:rPr>
                        <a:t>项目经费内部支出（万元）</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243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990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450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735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656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n</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7040">
                <a:tc gridSpan="8">
                  <a:txBody>
                    <a:bodyPr/>
                    <a:p>
                      <a:pPr indent="0">
                        <a:buNone/>
                      </a:pP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buNone/>
                      </a:pPr>
                      <a:r>
                        <a:rPr lang="en-US" sz="1400" b="0">
                          <a:solidFill>
                            <a:srgbClr val="000000"/>
                          </a:solidFill>
                          <a:latin typeface="仿宋" panose="02010609060101010101" charset="-122"/>
                          <a:ea typeface="仿宋" panose="02010609060101010101" charset="-122"/>
                          <a:cs typeface="仿宋" panose="02010609060101010101" charset="-122"/>
                        </a:rPr>
                        <a:t>     1.此表各项内容应与企业向统计部门报送的“规模以上工业法人单位研发项目情况” （ 107-1 表，国统字[2015]95 号）一致，所有项目请按照项目“起始时间”依次排列。</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buNone/>
                      </a:pPr>
                      <a:r>
                        <a:rPr lang="en-US" sz="1400" b="0">
                          <a:solidFill>
                            <a:srgbClr val="000000"/>
                          </a:solidFill>
                          <a:latin typeface="仿宋" panose="02010609060101010101" charset="-122"/>
                          <a:ea typeface="仿宋" panose="02010609060101010101" charset="-122"/>
                          <a:cs typeface="仿宋" panose="02010609060101010101" charset="-122"/>
                        </a:rPr>
                        <a:t>     2.“项目来源”按相应的分类填写代码，具体的分类及代码是： 1.国家科技项目； 2.地方科 技项目； 3.其他企业委托研发项目； 4.本企业自选研发项目； 5.来自境外的研发项目； 6. 其他研发项目。</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buNone/>
                      </a:pPr>
                      <a:r>
                        <a:rPr lang="en-US" sz="1400" b="0">
                          <a:solidFill>
                            <a:srgbClr val="000000"/>
                          </a:solidFill>
                          <a:latin typeface="仿宋" panose="02010609060101010101" charset="-122"/>
                          <a:ea typeface="仿宋" panose="02010609060101010101" charset="-122"/>
                          <a:cs typeface="仿宋" panose="02010609060101010101" charset="-122"/>
                        </a:rPr>
                        <a:t>     3.“项目合作形式”按重要程度选择最主要的项目合作形式并按相应的代码填写，具体的 分类与代码是： 1.与境外机构合作； 2.与境内高校合作； 3.与境内独立研究机构合作； 4.  与境内注册的外商独资企业合作； 5.与境内注册的其他企业合作； 6.独立研究； 7.其他。 </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buNone/>
                      </a:pPr>
                      <a:r>
                        <a:rPr lang="en-US" sz="1400" b="0">
                          <a:solidFill>
                            <a:srgbClr val="000000"/>
                          </a:solidFill>
                          <a:latin typeface="仿宋" panose="02010609060101010101" charset="-122"/>
                          <a:ea typeface="仿宋" panose="02010609060101010101" charset="-122"/>
                          <a:cs typeface="仿宋" panose="02010609060101010101" charset="-122"/>
                        </a:rPr>
                        <a:t>     4.“项目技术经济目标”指项目立项时确定的技术经济目标。若一个项目有两个及以上的 技术经济目标，应按重要程度选择最主要的技术经济目标填写。具体的分类与代码是： 1 科学原理的探索、发现； 2 ．技术原理的研究； 3.开发全新产品； 4.增加产品功能或提高 性能； 5.提高劳动生产率； 6.减少能源消耗或提高能源使用效率； 7.节约原材料； 8.减少 环境污染； 9.其他。</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buNone/>
                      </a:pPr>
                      <a:r>
                        <a:rPr lang="en-US" sz="1400" b="0">
                          <a:solidFill>
                            <a:srgbClr val="000000"/>
                          </a:solidFill>
                          <a:latin typeface="仿宋" panose="02010609060101010101" charset="-122"/>
                          <a:ea typeface="仿宋" panose="02010609060101010101" charset="-122"/>
                          <a:cs typeface="仿宋" panose="02010609060101010101" charset="-122"/>
                        </a:rPr>
                        <a:t>     5.“起始时间”和“完成时间”为 6 位编码，其中前 4 位为年份，后 2 位为月份（ 1 月至 9 月必须前补 0 ）。</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buNone/>
                      </a:pPr>
                      <a:r>
                        <a:rPr lang="en-US" sz="1400" b="0">
                          <a:solidFill>
                            <a:srgbClr val="000000"/>
                          </a:solidFill>
                          <a:latin typeface="仿宋" panose="02010609060101010101" charset="-122"/>
                          <a:ea typeface="仿宋" panose="02010609060101010101" charset="-122"/>
                          <a:cs typeface="仿宋" panose="02010609060101010101" charset="-122"/>
                        </a:rPr>
                        <a:t>     6.“项目经费内部支出”是指该项目在报告年度的经费支出；跨年项目按报告年度实际支 出填写。</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8"/>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2430145" y="1087120"/>
            <a:ext cx="7172960" cy="467995"/>
          </a:xfrm>
          <a:prstGeom prst="rect">
            <a:avLst/>
          </a:prstGeom>
          <a:noFill/>
          <a:ln w="9525">
            <a:noFill/>
          </a:ln>
        </p:spPr>
        <p:txBody>
          <a:bodyPr wrap="square">
            <a:spAutoFit/>
          </a:bodyPr>
          <a:p>
            <a:pPr indent="2309495"/>
            <a:r>
              <a:rPr lang="zh-CN" sz="1400" b="0">
                <a:solidFill>
                  <a:srgbClr val="000000"/>
                </a:solidFill>
                <a:ea typeface="黑体" panose="02010609060101010101" charset="-122"/>
              </a:rPr>
              <a:t>附表</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6：</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国家级(省级)研发平台信息表</a:t>
            </a:r>
            <a:r>
              <a:rPr lang="en-US" sz="1050" b="0">
                <a:solidFill>
                  <a:srgbClr val="000000"/>
                </a:solidFill>
                <a:latin typeface="Arial" panose="020B0604020202020204" pitchFamily="34" charset="0"/>
              </a:rPr>
              <a:t> </a:t>
            </a:r>
            <a:endParaRPr lang="zh-CN" altLang="en-US"/>
          </a:p>
        </p:txBody>
      </p:sp>
      <p:graphicFrame>
        <p:nvGraphicFramePr>
          <p:cNvPr id="2" name="表格 1"/>
          <p:cNvGraphicFramePr/>
          <p:nvPr>
            <p:custDataLst>
              <p:tags r:id="rId7"/>
            </p:custDataLst>
          </p:nvPr>
        </p:nvGraphicFramePr>
        <p:xfrm>
          <a:off x="1433195" y="1674812"/>
          <a:ext cx="9541510" cy="4909185"/>
        </p:xfrm>
        <a:graphic>
          <a:graphicData uri="http://schemas.openxmlformats.org/drawingml/2006/table">
            <a:tbl>
              <a:tblPr firstRow="1" bandRow="1">
                <a:tableStyleId>{5940675A-B579-460E-94D1-54222C63F5DA}</a:tableStyleId>
              </a:tblPr>
              <a:tblGrid>
                <a:gridCol w="918845"/>
                <a:gridCol w="1663700"/>
                <a:gridCol w="1113790"/>
                <a:gridCol w="2059940"/>
                <a:gridCol w="1662430"/>
                <a:gridCol w="2122805"/>
              </a:tblGrid>
              <a:tr h="351155">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序号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名称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级别</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主管部门</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平台类型</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批复文号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115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179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115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179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052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n</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01620">
                <a:tc gridSpan="6">
                  <a:txBody>
                    <a:bodyPr/>
                    <a:p>
                      <a:pPr indent="0">
                        <a:buNone/>
                      </a:pP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     </a:t>
                      </a:r>
                      <a:r>
                        <a:rPr lang="en-US" sz="1400" b="0">
                          <a:solidFill>
                            <a:srgbClr val="000000"/>
                          </a:solidFill>
                          <a:latin typeface="仿宋" panose="02010609060101010101" charset="-122"/>
                          <a:ea typeface="仿宋" panose="02010609060101010101" charset="-122"/>
                          <a:cs typeface="仿宋" panose="02010609060101010101" charset="-122"/>
                        </a:rPr>
                        <a:t>1.  技术中心所在企业或其下属企业需为研发平台的依托法人单位，企业作为参建单位的不得列入。</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2. “名称” 、“批复文号”应与有关政府部门批复文件一致。</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3. “级别”应按相应的分类代码填写，具体的分类及代码是： 1.</a:t>
                      </a:r>
                      <a:r>
                        <a:rPr lang="zh-CN" altLang="en-US" sz="1400" b="0">
                          <a:solidFill>
                            <a:srgbClr val="000000"/>
                          </a:solidFill>
                          <a:latin typeface="仿宋" panose="02010609060101010101" charset="-122"/>
                          <a:ea typeface="仿宋" panose="02010609060101010101" charset="-122"/>
                          <a:cs typeface="仿宋" panose="02010609060101010101" charset="-122"/>
                        </a:rPr>
                        <a:t>国</a:t>
                      </a:r>
                      <a:r>
                        <a:rPr lang="en-US" sz="1400" b="0">
                          <a:solidFill>
                            <a:srgbClr val="000000"/>
                          </a:solidFill>
                          <a:latin typeface="仿宋" panose="02010609060101010101" charset="-122"/>
                          <a:ea typeface="仿宋" panose="02010609060101010101" charset="-122"/>
                          <a:cs typeface="仿宋" panose="02010609060101010101" charset="-122"/>
                        </a:rPr>
                        <a:t>家级； 2.省（区、 市）级。</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4. “主管部门”填写平台的国家（或省、区、市）主管政府部门名称。</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5.  平台类型应按相应的分类代码填写，具体的分类及代码是： 1.工程实验室； 2.工 程研究中心； 3.工程技术研究中心； 4.重点实验室； 5.国家地方联合工程实验室； 6.国家地方联合工程研究中心； 7.市级企业技术中心； 8.其他（需具体说明）。</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8"/>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2399665" y="556895"/>
            <a:ext cx="7857490" cy="467995"/>
          </a:xfrm>
          <a:prstGeom prst="rect">
            <a:avLst/>
          </a:prstGeom>
          <a:noFill/>
          <a:ln w="9525">
            <a:noFill/>
          </a:ln>
        </p:spPr>
        <p:txBody>
          <a:bodyPr wrap="square">
            <a:spAutoFit/>
          </a:bodyPr>
          <a:p>
            <a:pPr indent="1421130"/>
            <a:r>
              <a:rPr lang="zh-CN" sz="1400" b="0">
                <a:solidFill>
                  <a:srgbClr val="000000"/>
                </a:solidFill>
                <a:ea typeface="黑体" panose="02010609060101010101" charset="-122"/>
              </a:rPr>
              <a:t>附表</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7：</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国家（国际组织）</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及省认证实验室和检测机构信息表</a:t>
            </a:r>
            <a:r>
              <a:rPr lang="en-US" sz="1050" b="0">
                <a:solidFill>
                  <a:srgbClr val="000000"/>
                </a:solidFill>
                <a:latin typeface="Arial" panose="020B0604020202020204" pitchFamily="34" charset="0"/>
              </a:rPr>
              <a:t> </a:t>
            </a:r>
            <a:endParaRPr lang="zh-CN" altLang="en-US"/>
          </a:p>
        </p:txBody>
      </p:sp>
      <p:graphicFrame>
        <p:nvGraphicFramePr>
          <p:cNvPr id="2" name="表格 1"/>
          <p:cNvGraphicFramePr/>
          <p:nvPr>
            <p:custDataLst>
              <p:tags r:id="rId7"/>
            </p:custDataLst>
          </p:nvPr>
        </p:nvGraphicFramePr>
        <p:xfrm>
          <a:off x="1891030" y="1118552"/>
          <a:ext cx="8937625" cy="5128895"/>
        </p:xfrm>
        <a:graphic>
          <a:graphicData uri="http://schemas.openxmlformats.org/drawingml/2006/table">
            <a:tbl>
              <a:tblPr firstRow="1" bandRow="1">
                <a:tableStyleId>{5940675A-B579-460E-94D1-54222C63F5DA}</a:tableStyleId>
              </a:tblPr>
              <a:tblGrid>
                <a:gridCol w="1160780"/>
                <a:gridCol w="1742440"/>
                <a:gridCol w="1405890"/>
                <a:gridCol w="1342390"/>
                <a:gridCol w="1647190"/>
                <a:gridCol w="1638935"/>
              </a:tblGrid>
              <a:tr h="356870">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序号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名称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类型</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发证机关</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证书号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有效期</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687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750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687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687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687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n</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13000">
                <a:tc gridSpan="6">
                  <a:txBody>
                    <a:bodyPr/>
                    <a:p>
                      <a:pPr indent="0">
                        <a:buNone/>
                      </a:pP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1.本表所填信息应与认证认可证书相关信息一致。</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2.类型指认证认可类型，应按相应的分类代码填写，具体的分类及代码是：</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1.CNAS； 2.CMA；3.CAL；4.其他（需具体说明）。</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3.认证机关应按相应的分类代码填写，具体的分类及代码是： </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1.中国合格评定国家 认可委员会（ CNAS ）； 2.国家认证认可监督管理委员会（ CNCA ）； 3.其他国家（国 际组织）认证认可机构（需具体说明）； 4.省认证认可机构（需具体说明）。</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4.有效期为 6 位编码，其中前 4 位为年份，后 2 位为月份（ 1 月至 9 月必须前补 0 ）， 填写格式为“201410-201810”</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8"/>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2508250" y="565150"/>
            <a:ext cx="7016115" cy="483235"/>
          </a:xfrm>
          <a:prstGeom prst="rect">
            <a:avLst/>
          </a:prstGeom>
          <a:noFill/>
          <a:ln w="9525">
            <a:noFill/>
          </a:ln>
        </p:spPr>
        <p:txBody>
          <a:bodyPr wrap="square">
            <a:spAutoFit/>
          </a:bodyPr>
          <a:p>
            <a:pPr indent="2487930"/>
            <a:r>
              <a:rPr lang="zh-CN" sz="1400" b="0">
                <a:solidFill>
                  <a:srgbClr val="000000"/>
                </a:solidFill>
                <a:ea typeface="黑体" panose="02010609060101010101" charset="-122"/>
              </a:rPr>
              <a:t>附表</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8：</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企业有效发明专利信息表</a:t>
            </a:r>
            <a:r>
              <a:rPr lang="en-US" sz="1050" b="0">
                <a:solidFill>
                  <a:srgbClr val="000000"/>
                </a:solidFill>
                <a:latin typeface="Arial" panose="020B0604020202020204" pitchFamily="34" charset="0"/>
              </a:rPr>
              <a:t> </a:t>
            </a:r>
            <a:r>
              <a:rPr lang="en-US" sz="100" b="0">
                <a:solidFill>
                  <a:srgbClr val="000000"/>
                </a:solidFill>
                <a:latin typeface="Arial" panose="020B0604020202020204" pitchFamily="34" charset="0"/>
              </a:rPr>
              <a:t> </a:t>
            </a:r>
            <a:endParaRPr lang="zh-CN" altLang="en-US"/>
          </a:p>
        </p:txBody>
      </p:sp>
      <p:graphicFrame>
        <p:nvGraphicFramePr>
          <p:cNvPr id="2" name="表格 1"/>
          <p:cNvGraphicFramePr/>
          <p:nvPr>
            <p:custDataLst>
              <p:tags r:id="rId7"/>
            </p:custDataLst>
          </p:nvPr>
        </p:nvGraphicFramePr>
        <p:xfrm>
          <a:off x="1740535" y="1107758"/>
          <a:ext cx="9086850" cy="5017135"/>
        </p:xfrm>
        <a:graphic>
          <a:graphicData uri="http://schemas.openxmlformats.org/drawingml/2006/table">
            <a:tbl>
              <a:tblPr firstRow="1" bandRow="1">
                <a:tableStyleId>{5940675A-B579-460E-94D1-54222C63F5DA}</a:tableStyleId>
              </a:tblPr>
              <a:tblGrid>
                <a:gridCol w="775970"/>
                <a:gridCol w="1231265"/>
                <a:gridCol w="1264285"/>
                <a:gridCol w="1316990"/>
                <a:gridCol w="1548130"/>
                <a:gridCol w="1318260"/>
                <a:gridCol w="1631950"/>
              </a:tblGrid>
              <a:tr h="321310">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序号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专利名称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专利类型</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授权国别</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专利授权号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专利权人</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授权公告日</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31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67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31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31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31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n</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89910">
                <a:tc gridSpan="7">
                  <a:txBody>
                    <a:bodyPr/>
                    <a:p>
                      <a:pPr indent="0">
                        <a:buNone/>
                      </a:pPr>
                      <a:r>
                        <a:rPr lang="en-US" sz="1400" b="0">
                          <a:solidFill>
                            <a:srgbClr val="000000"/>
                          </a:solidFill>
                          <a:latin typeface="仿宋" panose="02010609060101010101" charset="-122"/>
                          <a:ea typeface="仿宋" panose="02010609060101010101" charset="-122"/>
                          <a:cs typeface="仿宋" panose="02010609060101010101" charset="-122"/>
                        </a:rPr>
                        <a:t> </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     </a:t>
                      </a:r>
                      <a:r>
                        <a:rPr lang="en-US" sz="1400" b="0">
                          <a:solidFill>
                            <a:srgbClr val="000000"/>
                          </a:solidFill>
                          <a:latin typeface="仿宋" panose="02010609060101010101" charset="-122"/>
                          <a:ea typeface="仿宋" panose="02010609060101010101" charset="-122"/>
                          <a:cs typeface="仿宋" panose="02010609060101010101" charset="-122"/>
                        </a:rPr>
                        <a:t>1.该表只填写有效专利，已经无效的专利和报告年度之后获得授权的专利不得列入。 </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2.专利类型应按相应的分类代码填写，具体的分类及代码是： 1.发明； 2.实用新型；3.外观设计； 4.软件著作权，并按照四种类型依次排列。</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3.所有填列专利信息请按照专利 类别、专利授权号顺序依次排列。</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4.该表所填写信息需与《专利证书》内容一致。</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5.“专利权人”应为技术中心所在企业或其下属企业。 </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6.授权公告日期为 8 位编码，其 中前 4 位为年份， 5-6 位为月份（ 1 月至 9 月必须前补 0 ），后 2 位为日期（ 1  日至 9  日 必须前补 0 ）。</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8"/>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2643505" y="1249045"/>
            <a:ext cx="6558280" cy="467995"/>
          </a:xfrm>
          <a:prstGeom prst="rect">
            <a:avLst/>
          </a:prstGeom>
          <a:noFill/>
          <a:ln w="9525">
            <a:noFill/>
          </a:ln>
        </p:spPr>
        <p:txBody>
          <a:bodyPr wrap="square">
            <a:spAutoFit/>
          </a:bodyPr>
          <a:p>
            <a:pPr indent="2132965"/>
            <a:r>
              <a:rPr lang="zh-CN" sz="1400" b="0">
                <a:solidFill>
                  <a:srgbClr val="000000"/>
                </a:solidFill>
                <a:ea typeface="黑体" panose="02010609060101010101" charset="-122"/>
              </a:rPr>
              <a:t>附表</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9：</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企业当年被受理的专利申请信息表</a:t>
            </a:r>
            <a:r>
              <a:rPr lang="en-US" sz="1050" b="0">
                <a:solidFill>
                  <a:srgbClr val="000000"/>
                </a:solidFill>
                <a:latin typeface="Arial" panose="020B0604020202020204" pitchFamily="34" charset="0"/>
              </a:rPr>
              <a:t> </a:t>
            </a:r>
            <a:endParaRPr lang="zh-CN" altLang="en-US"/>
          </a:p>
        </p:txBody>
      </p:sp>
      <p:graphicFrame>
        <p:nvGraphicFramePr>
          <p:cNvPr id="2" name="表格 1"/>
          <p:cNvGraphicFramePr/>
          <p:nvPr>
            <p:custDataLst>
              <p:tags r:id="rId7"/>
            </p:custDataLst>
          </p:nvPr>
        </p:nvGraphicFramePr>
        <p:xfrm>
          <a:off x="1691005" y="1717357"/>
          <a:ext cx="9177020" cy="4296410"/>
        </p:xfrm>
        <a:graphic>
          <a:graphicData uri="http://schemas.openxmlformats.org/drawingml/2006/table">
            <a:tbl>
              <a:tblPr firstRow="1" bandRow="1">
                <a:tableStyleId>{5940675A-B579-460E-94D1-54222C63F5DA}</a:tableStyleId>
              </a:tblPr>
              <a:tblGrid>
                <a:gridCol w="619125"/>
                <a:gridCol w="1478280"/>
                <a:gridCol w="1198245"/>
                <a:gridCol w="1266825"/>
                <a:gridCol w="2039620"/>
                <a:gridCol w="1183640"/>
                <a:gridCol w="1391285"/>
              </a:tblGrid>
              <a:tr h="286385">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序号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专利名称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专利类型</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申请国别</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专利受理申请号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申请日期</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申请人</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8638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8702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8638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8638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8638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n</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577465">
                <a:tc gridSpan="7">
                  <a:txBody>
                    <a:bodyPr/>
                    <a:p>
                      <a:pPr indent="0">
                        <a:buNone/>
                      </a:pP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     </a:t>
                      </a:r>
                      <a:r>
                        <a:rPr lang="en-US" sz="1400" b="0">
                          <a:solidFill>
                            <a:srgbClr val="000000"/>
                          </a:solidFill>
                          <a:latin typeface="仿宋" panose="02010609060101010101" charset="-122"/>
                          <a:ea typeface="仿宋" panose="02010609060101010101" charset="-122"/>
                          <a:cs typeface="仿宋" panose="02010609060101010101" charset="-122"/>
                        </a:rPr>
                        <a:t>1.  该表所填写信息应与《专利申请受理通知书》内容一致。</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2.  报告年度之外申请受理的专利不得列入。</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3.  专利类型应按相应的分类代码填写，具体的分类及代码是： 1.  发明； 2.  实用新型； 3.  外观设计； 4.软件著作权，并按照四种类型依次排列。</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4.  申请日期为 8 位编码，其中前 4 位为年份，5-6 位为月份（ 1 月至 9 月必须前补 0 ）， 后 2 位为日期（ 1  日至 9  日必须前补 0 ）。</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bl>
          </a:graphicData>
        </a:graphic>
      </p:graphicFrame>
    </p:spTree>
    <p:custDataLst>
      <p:tags r:id="rId8"/>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2633345" y="878205"/>
            <a:ext cx="6548120" cy="629920"/>
          </a:xfrm>
          <a:prstGeom prst="rect">
            <a:avLst/>
          </a:prstGeom>
          <a:noFill/>
          <a:ln w="9525">
            <a:noFill/>
          </a:ln>
        </p:spPr>
        <p:txBody>
          <a:bodyPr wrap="square">
            <a:spAutoFit/>
          </a:bodyPr>
          <a:p>
            <a:pPr indent="1910715"/>
            <a:r>
              <a:rPr lang="zh-CN" sz="1400" b="0">
                <a:solidFill>
                  <a:srgbClr val="000000"/>
                </a:solidFill>
                <a:ea typeface="黑体" panose="02010609060101010101" charset="-122"/>
              </a:rPr>
              <a:t>附表</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10：</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最近三年主持和参加制定的标准信息表</a:t>
            </a:r>
            <a:r>
              <a:rPr lang="en-US" sz="1050" b="0">
                <a:solidFill>
                  <a:srgbClr val="000000"/>
                </a:solidFill>
                <a:latin typeface="Arial" panose="020B0604020202020204" pitchFamily="34" charset="0"/>
              </a:rPr>
              <a:t>  </a:t>
            </a:r>
            <a:endParaRPr lang="zh-CN" altLang="en-US"/>
          </a:p>
        </p:txBody>
      </p:sp>
      <p:graphicFrame>
        <p:nvGraphicFramePr>
          <p:cNvPr id="2" name="表格 1"/>
          <p:cNvGraphicFramePr/>
          <p:nvPr>
            <p:custDataLst>
              <p:tags r:id="rId7"/>
            </p:custDataLst>
          </p:nvPr>
        </p:nvGraphicFramePr>
        <p:xfrm>
          <a:off x="1731010" y="1507808"/>
          <a:ext cx="8888730" cy="3919220"/>
        </p:xfrm>
        <a:graphic>
          <a:graphicData uri="http://schemas.openxmlformats.org/drawingml/2006/table">
            <a:tbl>
              <a:tblPr firstRow="1" bandRow="1">
                <a:tableStyleId>{5940675A-B579-460E-94D1-54222C63F5DA}</a:tableStyleId>
              </a:tblPr>
              <a:tblGrid>
                <a:gridCol w="984885"/>
                <a:gridCol w="1612265"/>
                <a:gridCol w="1693545"/>
                <a:gridCol w="1502410"/>
                <a:gridCol w="1708785"/>
                <a:gridCol w="1386840"/>
              </a:tblGrid>
              <a:tr h="285115">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序号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名称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标准类型</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标准号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主持或参加</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颁布日期</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242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242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242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179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306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n</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71980">
                <a:tc gridSpan="6">
                  <a:txBody>
                    <a:bodyPr/>
                    <a:p>
                      <a:pPr indent="0" algn="l">
                        <a:buNone/>
                      </a:pP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gn="l">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gn="l">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     </a:t>
                      </a:r>
                      <a:r>
                        <a:rPr lang="en-US" sz="1400" b="0">
                          <a:solidFill>
                            <a:srgbClr val="000000"/>
                          </a:solidFill>
                          <a:latin typeface="仿宋" panose="02010609060101010101" charset="-122"/>
                          <a:ea typeface="仿宋" panose="02010609060101010101" charset="-122"/>
                          <a:cs typeface="仿宋" panose="02010609060101010101" charset="-122"/>
                        </a:rPr>
                        <a:t>1.最近三年指报告年度、报告年度前一年度、报告年度前二年度。</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2.所填标准应为现行有效标准。</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3.标准类型应按相应的分类代码填写，具体的分类及代码是： 1.  国际； 2.  国家； 3.行业； 4.地方； 5.团体； 6.企业，并按照顺序集中排列。</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4.颁布日期为 8 位编码，其中前 4 位为年份，5-6 位为月份（ 1 月至 9 月必须前补 0 ）， 后 2 位为日期（ 1  日至 9  日必须前补 0 ）。</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8"/>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2117725" y="1006475"/>
            <a:ext cx="7727950" cy="467995"/>
          </a:xfrm>
          <a:prstGeom prst="rect">
            <a:avLst/>
          </a:prstGeom>
          <a:noFill/>
          <a:ln w="9525">
            <a:noFill/>
          </a:ln>
        </p:spPr>
        <p:txBody>
          <a:bodyPr wrap="square">
            <a:spAutoFit/>
          </a:bodyPr>
          <a:p>
            <a:pPr indent="1188085"/>
            <a:r>
              <a:rPr lang="zh-CN" sz="1400" b="0">
                <a:solidFill>
                  <a:srgbClr val="000000"/>
                </a:solidFill>
                <a:ea typeface="黑体" panose="02010609060101010101" charset="-122"/>
              </a:rPr>
              <a:t>附表</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11：</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获国家及省自然科学、技术发明、科技进步奖项目信息表</a:t>
            </a:r>
            <a:r>
              <a:rPr lang="en-US" sz="1050" b="0">
                <a:solidFill>
                  <a:srgbClr val="000000"/>
                </a:solidFill>
                <a:latin typeface="Arial" panose="020B0604020202020204" pitchFamily="34" charset="0"/>
              </a:rPr>
              <a:t> </a:t>
            </a:r>
            <a:endParaRPr lang="zh-CN" altLang="en-US"/>
          </a:p>
        </p:txBody>
      </p:sp>
      <p:graphicFrame>
        <p:nvGraphicFramePr>
          <p:cNvPr id="2" name="表格 1"/>
          <p:cNvGraphicFramePr/>
          <p:nvPr>
            <p:custDataLst>
              <p:tags r:id="rId7"/>
            </p:custDataLst>
          </p:nvPr>
        </p:nvGraphicFramePr>
        <p:xfrm>
          <a:off x="1572260" y="1578927"/>
          <a:ext cx="9265285" cy="4616450"/>
        </p:xfrm>
        <a:graphic>
          <a:graphicData uri="http://schemas.openxmlformats.org/drawingml/2006/table">
            <a:tbl>
              <a:tblPr firstRow="1" bandRow="1">
                <a:tableStyleId>{5940675A-B579-460E-94D1-54222C63F5DA}</a:tableStyleId>
              </a:tblPr>
              <a:tblGrid>
                <a:gridCol w="955675"/>
                <a:gridCol w="2407920"/>
                <a:gridCol w="1294765"/>
                <a:gridCol w="1326515"/>
                <a:gridCol w="1644015"/>
                <a:gridCol w="1636395"/>
              </a:tblGrid>
              <a:tr h="271145">
                <a:tc>
                  <a:txBody>
                    <a:bodyPr/>
                    <a:p>
                      <a:pPr indent="0" algn="ctr">
                        <a:lnSpc>
                          <a:spcPct val="120000"/>
                        </a:lnSpc>
                        <a:buNone/>
                      </a:pPr>
                      <a:r>
                        <a:rPr lang="en-US" sz="1400" b="1">
                          <a:solidFill>
                            <a:srgbClr val="000000"/>
                          </a:solidFill>
                          <a:latin typeface="仿宋" panose="02010609060101010101" charset="-122"/>
                          <a:ea typeface="仿宋" panose="02010609060101010101" charset="-122"/>
                          <a:cs typeface="仿宋" panose="02010609060101010101" charset="-122"/>
                        </a:rPr>
                        <a:t>序号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1">
                          <a:solidFill>
                            <a:srgbClr val="000000"/>
                          </a:solidFill>
                          <a:latin typeface="仿宋" panose="02010609060101010101" charset="-122"/>
                          <a:ea typeface="仿宋" panose="02010609060101010101" charset="-122"/>
                          <a:cs typeface="仿宋" panose="02010609060101010101" charset="-122"/>
                        </a:rPr>
                        <a:t>项目名称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1">
                          <a:solidFill>
                            <a:srgbClr val="000000"/>
                          </a:solidFill>
                          <a:latin typeface="仿宋" panose="02010609060101010101" charset="-122"/>
                          <a:ea typeface="仿宋" panose="02010609060101010101" charset="-122"/>
                          <a:cs typeface="仿宋" panose="02010609060101010101" charset="-122"/>
                        </a:rPr>
                        <a:t>奖励类型</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1">
                          <a:solidFill>
                            <a:srgbClr val="000000"/>
                          </a:solidFill>
                          <a:latin typeface="仿宋" panose="02010609060101010101" charset="-122"/>
                          <a:ea typeface="仿宋" panose="02010609060101010101" charset="-122"/>
                          <a:cs typeface="仿宋" panose="02010609060101010101" charset="-122"/>
                        </a:rPr>
                        <a:t>奖励等级</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1">
                          <a:solidFill>
                            <a:srgbClr val="000000"/>
                          </a:solidFill>
                          <a:latin typeface="仿宋" panose="02010609060101010101" charset="-122"/>
                          <a:ea typeface="仿宋" panose="02010609060101010101" charset="-122"/>
                          <a:cs typeface="仿宋" panose="02010609060101010101" charset="-122"/>
                        </a:rPr>
                        <a:t>证书号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1">
                          <a:solidFill>
                            <a:srgbClr val="000000"/>
                          </a:solidFill>
                          <a:latin typeface="仿宋" panose="02010609060101010101" charset="-122"/>
                          <a:ea typeface="仿宋" panose="02010609060101010101" charset="-122"/>
                          <a:cs typeface="仿宋" panose="02010609060101010101" charset="-122"/>
                        </a:rPr>
                        <a:t>获奖者</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2415">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1145">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1145">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1780">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1780">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n</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7040">
                <a:tc gridSpan="6">
                  <a:txBody>
                    <a:bodyPr/>
                    <a:p>
                      <a:pPr indent="0">
                        <a:buNone/>
                      </a:pP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     </a:t>
                      </a:r>
                      <a:r>
                        <a:rPr lang="en-US" sz="1400" b="0">
                          <a:solidFill>
                            <a:srgbClr val="000000"/>
                          </a:solidFill>
                          <a:latin typeface="仿宋" panose="02010609060101010101" charset="-122"/>
                          <a:ea typeface="仿宋" panose="02010609060101010101" charset="-122"/>
                          <a:cs typeface="仿宋" panose="02010609060101010101" charset="-122"/>
                        </a:rPr>
                        <a:t>1.本表所填信息应与获奖证书相关内容一致。</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2.获奖项目填报的时间范围为报告年度、报告年度前一年度。</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3.“奖励类型”应按相应的分类代码填写，具体的分类及代码是： 1.国家自然科学奖； 2.国家技术发明奖； 3.国家科技进步奖；4.省科技进步奖。</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4.“奖励等级”应按相应的分类代码填写，具体的分类及代码是： 1.特等奖； 2.一等奖； 3.二等奖； 4.三等奖。</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5.获奖者需为技术中心所在企业、下属企业或企业在职职工。获奖者为个人的，需提供个人相关信息及必要证明材料。</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3652520" y="2748915"/>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1616710" y="2609850"/>
            <a:ext cx="1684655" cy="1360170"/>
          </a:xfrm>
          <a:prstGeom prst="rect">
            <a:avLst/>
          </a:prstGeom>
          <a:noFill/>
        </p:spPr>
        <p:txBody>
          <a:bodyPr wrap="square" lIns="90000" tIns="0" rIns="9000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01</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2" name="标题 1"/>
          <p:cNvSpPr>
            <a:spLocks noGrp="1"/>
          </p:cNvSpPr>
          <p:nvPr>
            <p:ph type="ctrTitle" idx="13"/>
            <p:custDataLst>
              <p:tags r:id="rId3"/>
            </p:custDataLst>
          </p:nvPr>
        </p:nvSpPr>
        <p:spPr>
          <a:xfrm>
            <a:off x="4097020" y="1910715"/>
            <a:ext cx="6852920" cy="3457575"/>
          </a:xfrm>
        </p:spPr>
        <p:txBody>
          <a:bodyPr>
            <a:normAutofit/>
          </a:bodyPr>
          <a:lstStyle/>
          <a:p>
            <a:r>
              <a:rPr lang="zh-CN" altLang="en-US" b="1" spc="200">
                <a:ea typeface="微软雅黑" panose="020B0503020204020204" charset="-122"/>
                <a:sym typeface="Arial" panose="020B0604020202020204" pitchFamily="34" charset="0"/>
              </a:rPr>
              <a:t>企业技术中心</a:t>
            </a:r>
            <a:r>
              <a:rPr lang="zh-CN" altLang="en-US" b="1">
                <a:sym typeface="+mn-ea"/>
              </a:rPr>
              <a:t>相关政策</a:t>
            </a:r>
            <a:br>
              <a:rPr lang="zh-CN" altLang="en-US" b="1"/>
            </a:br>
            <a:endParaRPr lang="zh-CN" altLang="en-US"/>
          </a:p>
        </p:txBody>
      </p:sp>
    </p:spTree>
    <p:custDataLst>
      <p:tags r:id="rId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995680" y="406400"/>
            <a:ext cx="10267950" cy="1607185"/>
          </a:xfrm>
          <a:prstGeom prst="rect">
            <a:avLst/>
          </a:prstGeom>
          <a:noFill/>
          <a:ln w="9525">
            <a:noFill/>
          </a:ln>
        </p:spPr>
        <p:txBody>
          <a:bodyPr wrap="square">
            <a:spAutoFit/>
          </a:bodyPr>
          <a:p>
            <a:pPr indent="1910715"/>
            <a:r>
              <a:rPr lang="zh-CN" sz="1400" b="0">
                <a:solidFill>
                  <a:srgbClr val="000000"/>
                </a:solidFill>
                <a:ea typeface="黑体" panose="02010609060101010101" charset="-122"/>
              </a:rPr>
              <a:t>附表</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12：</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过去三年企业享受国家优惠政策情况表</a:t>
            </a:r>
            <a:endParaRPr lang="zh-CN" sz="1200" b="0">
              <a:solidFill>
                <a:srgbClr val="000000"/>
              </a:solidFill>
              <a:ea typeface="仿宋" panose="02010609060101010101" charset="-122"/>
            </a:endParaRPr>
          </a:p>
          <a:p>
            <a:pPr indent="1910715"/>
            <a:endParaRPr lang="zh-CN" sz="1400" b="0">
              <a:solidFill>
                <a:srgbClr val="000000"/>
              </a:solidFill>
              <a:ea typeface="仿宋" panose="02010609060101010101" charset="-122"/>
            </a:endParaRPr>
          </a:p>
          <a:p>
            <a:pPr indent="1910715"/>
            <a:r>
              <a:rPr lang="zh-CN" sz="1400" b="0">
                <a:solidFill>
                  <a:srgbClr val="000000"/>
                </a:solidFill>
                <a:ea typeface="仿宋" panose="02010609060101010101" charset="-122"/>
              </a:rPr>
              <a:t>一、太原市市级企业技术中心名称：二、中心获得认定时间：三、过去两年享受支持科技创新进口税收政策免税情况统计：</a:t>
            </a:r>
            <a:r>
              <a:rPr lang="en-US" sz="1050" b="0">
                <a:solidFill>
                  <a:srgbClr val="000000"/>
                </a:solidFill>
                <a:latin typeface="Arial" panose="020B0604020202020204" pitchFamily="34" charset="0"/>
              </a:rPr>
              <a:t> </a:t>
            </a:r>
            <a:endParaRPr lang="zh-CN" altLang="en-US"/>
          </a:p>
        </p:txBody>
      </p:sp>
      <p:graphicFrame>
        <p:nvGraphicFramePr>
          <p:cNvPr id="2" name="表格 1"/>
          <p:cNvGraphicFramePr/>
          <p:nvPr>
            <p:custDataLst>
              <p:tags r:id="rId7"/>
            </p:custDataLst>
          </p:nvPr>
        </p:nvGraphicFramePr>
        <p:xfrm>
          <a:off x="995680" y="1874202"/>
          <a:ext cx="10447655" cy="4091305"/>
        </p:xfrm>
        <a:graphic>
          <a:graphicData uri="http://schemas.openxmlformats.org/drawingml/2006/table">
            <a:tbl>
              <a:tblPr firstRow="1" bandRow="1">
                <a:tableStyleId>{5940675A-B579-460E-94D1-54222C63F5DA}</a:tableStyleId>
              </a:tblPr>
              <a:tblGrid>
                <a:gridCol w="643890"/>
                <a:gridCol w="624840"/>
                <a:gridCol w="1248410"/>
                <a:gridCol w="742950"/>
                <a:gridCol w="1504315"/>
                <a:gridCol w="2196465"/>
                <a:gridCol w="3486785"/>
              </a:tblGrid>
              <a:tr h="379095">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序号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年份</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进口货物名称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进口数量</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进口金额（万元）</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免征进口关税金额（万元）</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免征进口环节增值税、消费税金额（万元）</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353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289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289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289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16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n</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289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合计</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92935">
                <a:tc gridSpan="7">
                  <a:txBody>
                    <a:bodyPr/>
                    <a:p>
                      <a:pPr indent="0">
                        <a:buNone/>
                      </a:pP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      </a:t>
                      </a:r>
                      <a:r>
                        <a:rPr lang="en-US" sz="1400" b="0">
                          <a:solidFill>
                            <a:srgbClr val="000000"/>
                          </a:solidFill>
                          <a:latin typeface="仿宋" panose="02010609060101010101" charset="-122"/>
                          <a:ea typeface="仿宋" panose="02010609060101010101" charset="-122"/>
                          <a:cs typeface="仿宋" panose="02010609060101010101" charset="-122"/>
                        </a:rPr>
                        <a:t>1.此表为太原市企业技术中心享受支持科技创新进口税收政策免税金额统计表，享受其他优惠政策进口产品免税额不在统计范围。</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2.“年份”应填写报告年度和报告年度前两年度。</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3.大型企业集团应将分公司及技术中心分支机构过去两年享受支持科技创新进口 税收政策免税情况进行合并填报。</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8"/>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560070" y="467360"/>
            <a:ext cx="9528810" cy="660400"/>
          </a:xfrm>
          <a:prstGeom prst="rect">
            <a:avLst/>
          </a:prstGeom>
          <a:noFill/>
          <a:ln w="9525">
            <a:noFill/>
          </a:ln>
        </p:spPr>
        <p:txBody>
          <a:bodyPr wrap="square">
            <a:spAutoFit/>
          </a:bodyPr>
          <a:p>
            <a:pPr indent="389890"/>
            <a:r>
              <a:rPr lang="en-US" sz="1600" b="0">
                <a:solidFill>
                  <a:srgbClr val="000000"/>
                </a:solidFill>
                <a:latin typeface="Times New Roman" panose="02020603050405020304" charset="0"/>
              </a:rPr>
              <a:t>2 </a:t>
            </a:r>
            <a:r>
              <a:rPr lang="zh-CN" sz="1600" b="0">
                <a:solidFill>
                  <a:srgbClr val="000000"/>
                </a:solidFill>
                <a:ea typeface="仿宋" panose="02010609060101010101" charset="-122"/>
              </a:rPr>
              <a:t>、申请市级企业技术中心的建筑企业和已认定的建筑行业</a:t>
            </a:r>
            <a:r>
              <a:rPr lang="en-US" sz="1600" b="0">
                <a:solidFill>
                  <a:srgbClr val="000000"/>
                </a:solidFill>
                <a:latin typeface="仿宋" panose="02010609060101010101" charset="-122"/>
              </a:rPr>
              <a:t> </a:t>
            </a:r>
            <a:r>
              <a:rPr lang="zh-CN" sz="1600" b="0">
                <a:solidFill>
                  <a:srgbClr val="000000"/>
                </a:solidFill>
                <a:ea typeface="仿宋" panose="02010609060101010101" charset="-122"/>
              </a:rPr>
              <a:t>市级企业技术中心同时填写以下附表。</a:t>
            </a:r>
            <a:endParaRPr lang="zh-CN" sz="1400" b="0">
              <a:solidFill>
                <a:srgbClr val="000000"/>
              </a:solidFill>
              <a:ea typeface="黑体" panose="02010609060101010101" charset="-122"/>
            </a:endParaRPr>
          </a:p>
          <a:p>
            <a:pPr indent="389890"/>
            <a:r>
              <a:rPr lang="en-US" sz="1050" b="0">
                <a:solidFill>
                  <a:srgbClr val="000000"/>
                </a:solidFill>
                <a:latin typeface="Arial" panose="020B0604020202020204" pitchFamily="34" charset="0"/>
              </a:rPr>
              <a:t> </a:t>
            </a:r>
            <a:endParaRPr lang="zh-CN" altLang="en-US"/>
          </a:p>
        </p:txBody>
      </p:sp>
      <p:graphicFrame>
        <p:nvGraphicFramePr>
          <p:cNvPr id="2" name="表格 1"/>
          <p:cNvGraphicFramePr/>
          <p:nvPr>
            <p:custDataLst>
              <p:tags r:id="rId7"/>
            </p:custDataLst>
          </p:nvPr>
        </p:nvGraphicFramePr>
        <p:xfrm>
          <a:off x="2007870" y="2022792"/>
          <a:ext cx="8474075" cy="3546475"/>
        </p:xfrm>
        <a:graphic>
          <a:graphicData uri="http://schemas.openxmlformats.org/drawingml/2006/table">
            <a:tbl>
              <a:tblPr firstRow="1" bandRow="1">
                <a:tableStyleId>{5940675A-B579-460E-94D1-54222C63F5DA}</a:tableStyleId>
              </a:tblPr>
              <a:tblGrid>
                <a:gridCol w="972820"/>
                <a:gridCol w="1143635"/>
                <a:gridCol w="996315"/>
                <a:gridCol w="1476375"/>
                <a:gridCol w="1413510"/>
                <a:gridCol w="1459230"/>
                <a:gridCol w="1012190"/>
              </a:tblGrid>
              <a:tr h="390525">
                <a:tc>
                  <a:txBody>
                    <a:bodyPr/>
                    <a:p>
                      <a:pPr indent="0" algn="ctr">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序号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姓名</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性别</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所在部门</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专业类别</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注册编号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备注</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0525">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0525">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0525">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9890">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1160">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n</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03325">
                <a:tc gridSpan="7">
                  <a:txBody>
                    <a:bodyPr/>
                    <a:p>
                      <a:pPr indent="0">
                        <a:buNone/>
                      </a:pP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buNone/>
                      </a:pPr>
                      <a:r>
                        <a:rPr lang="en-US" sz="1400" b="0">
                          <a:solidFill>
                            <a:srgbClr val="000000"/>
                          </a:solidFill>
                          <a:latin typeface="仿宋" panose="02010609060101010101" charset="-122"/>
                          <a:ea typeface="仿宋" panose="02010609060101010101" charset="-122"/>
                          <a:cs typeface="仿宋" panose="02010609060101010101" charset="-122"/>
                        </a:rPr>
                        <a:t>     1.“所在部门”指企业技术中心下属部门或分支机构名称。</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buNone/>
                      </a:pPr>
                      <a:r>
                        <a:rPr lang="en-US" sz="1400" b="0">
                          <a:solidFill>
                            <a:srgbClr val="000000"/>
                          </a:solidFill>
                          <a:latin typeface="仿宋" panose="02010609060101010101" charset="-122"/>
                          <a:ea typeface="仿宋" panose="02010609060101010101" charset="-122"/>
                          <a:cs typeface="仿宋" panose="02010609060101010101" charset="-122"/>
                        </a:rPr>
                        <a:t>     2.本表“注册编号”应与国家颁布的证书编号一致。</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3" name="文本框 2"/>
          <p:cNvSpPr txBox="1"/>
          <p:nvPr/>
        </p:nvSpPr>
        <p:spPr>
          <a:xfrm>
            <a:off x="3556000" y="4667567"/>
            <a:ext cx="5080000" cy="414020"/>
          </a:xfrm>
          <a:prstGeom prst="rect">
            <a:avLst/>
          </a:prstGeom>
          <a:noFill/>
          <a:ln w="9525">
            <a:noFill/>
          </a:ln>
        </p:spPr>
        <p:txBody>
          <a:bodyPr>
            <a:spAutoFit/>
          </a:bodyPr>
          <a:p>
            <a:pPr indent="0"/>
            <a:r>
              <a:rPr lang="en-US" sz="1050" b="0">
                <a:solidFill>
                  <a:srgbClr val="000000"/>
                </a:solidFill>
                <a:latin typeface="Arial" panose="020B0604020202020204" pitchFamily="34" charset="0"/>
              </a:rPr>
              <a:t> </a:t>
            </a:r>
            <a:endParaRPr lang="zh-CN" altLang="en-US"/>
          </a:p>
        </p:txBody>
      </p:sp>
      <p:sp>
        <p:nvSpPr>
          <p:cNvPr id="4" name="文本框 3"/>
          <p:cNvSpPr txBox="1"/>
          <p:nvPr/>
        </p:nvSpPr>
        <p:spPr>
          <a:xfrm>
            <a:off x="3556000" y="1406525"/>
            <a:ext cx="5488940" cy="337185"/>
          </a:xfrm>
          <a:prstGeom prst="rect">
            <a:avLst/>
          </a:prstGeom>
          <a:noFill/>
        </p:spPr>
        <p:txBody>
          <a:bodyPr wrap="none" rtlCol="0" anchor="t">
            <a:spAutoFit/>
          </a:bodyPr>
          <a:p>
            <a:r>
              <a:rPr lang="zh-CN" sz="1600">
                <a:solidFill>
                  <a:srgbClr val="000000"/>
                </a:solidFill>
                <a:ea typeface="黑体" panose="02010609060101010101" charset="-122"/>
                <a:sym typeface="+mn-ea"/>
              </a:rPr>
              <a:t>附表</a:t>
            </a:r>
            <a:r>
              <a:rPr lang="en-US" sz="1600">
                <a:solidFill>
                  <a:srgbClr val="000000"/>
                </a:solidFill>
                <a:latin typeface="黑体" panose="02010609060101010101" charset="-122"/>
                <a:sym typeface="+mn-ea"/>
              </a:rPr>
              <a:t> </a:t>
            </a:r>
            <a:r>
              <a:rPr lang="zh-CN" sz="1600">
                <a:solidFill>
                  <a:srgbClr val="000000"/>
                </a:solidFill>
                <a:ea typeface="黑体" panose="02010609060101010101" charset="-122"/>
                <a:sym typeface="+mn-ea"/>
              </a:rPr>
              <a:t>13：</a:t>
            </a:r>
            <a:r>
              <a:rPr lang="en-US" sz="1600">
                <a:solidFill>
                  <a:srgbClr val="000000"/>
                </a:solidFill>
                <a:latin typeface="黑体" panose="02010609060101010101" charset="-122"/>
                <a:sym typeface="+mn-ea"/>
              </a:rPr>
              <a:t> </a:t>
            </a:r>
            <a:r>
              <a:rPr lang="zh-CN" sz="1600">
                <a:solidFill>
                  <a:srgbClr val="000000"/>
                </a:solidFill>
                <a:ea typeface="黑体" panose="02010609060101010101" charset="-122"/>
                <a:sym typeface="+mn-ea"/>
              </a:rPr>
              <a:t>拥有国家一级注册执业资格人员情况表（建筑）</a:t>
            </a:r>
            <a:endParaRPr lang="zh-CN" altLang="en-US" sz="1600">
              <a:solidFill>
                <a:srgbClr val="000000"/>
              </a:solidFill>
              <a:ea typeface="黑体" panose="02010609060101010101" charset="-122"/>
              <a:sym typeface="+mn-ea"/>
            </a:endParaRPr>
          </a:p>
        </p:txBody>
      </p:sp>
    </p:spTree>
    <p:custDataLst>
      <p:tags r:id="rId8"/>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2598420" y="1121410"/>
            <a:ext cx="6875780" cy="467995"/>
          </a:xfrm>
          <a:prstGeom prst="rect">
            <a:avLst/>
          </a:prstGeom>
          <a:noFill/>
          <a:ln w="9525">
            <a:noFill/>
          </a:ln>
        </p:spPr>
        <p:txBody>
          <a:bodyPr wrap="square">
            <a:spAutoFit/>
          </a:bodyPr>
          <a:p>
            <a:pPr indent="1553845"/>
            <a:r>
              <a:rPr lang="zh-CN" sz="1400" b="0">
                <a:solidFill>
                  <a:srgbClr val="000000"/>
                </a:solidFill>
                <a:ea typeface="黑体" panose="02010609060101010101" charset="-122"/>
              </a:rPr>
              <a:t>附表</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14：</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最近三年批准的省级及以上工法明细表（建筑）</a:t>
            </a:r>
            <a:r>
              <a:rPr lang="en-US" sz="1050" b="0">
                <a:solidFill>
                  <a:srgbClr val="000000"/>
                </a:solidFill>
                <a:latin typeface="Arial" panose="020B0604020202020204" pitchFamily="34" charset="0"/>
              </a:rPr>
              <a:t> </a:t>
            </a:r>
            <a:endParaRPr lang="zh-CN" altLang="en-US"/>
          </a:p>
        </p:txBody>
      </p:sp>
      <p:graphicFrame>
        <p:nvGraphicFramePr>
          <p:cNvPr id="2" name="表格 1"/>
          <p:cNvGraphicFramePr/>
          <p:nvPr>
            <p:custDataLst>
              <p:tags r:id="rId7"/>
            </p:custDataLst>
          </p:nvPr>
        </p:nvGraphicFramePr>
        <p:xfrm>
          <a:off x="2058035" y="1507172"/>
          <a:ext cx="8562340" cy="4117975"/>
        </p:xfrm>
        <a:graphic>
          <a:graphicData uri="http://schemas.openxmlformats.org/drawingml/2006/table">
            <a:tbl>
              <a:tblPr firstRow="1" bandRow="1">
                <a:tableStyleId>{5940675A-B579-460E-94D1-54222C63F5DA}</a:tableStyleId>
              </a:tblPr>
              <a:tblGrid>
                <a:gridCol w="778510"/>
                <a:gridCol w="1260475"/>
                <a:gridCol w="1231900"/>
                <a:gridCol w="1106805"/>
                <a:gridCol w="1290955"/>
                <a:gridCol w="1169670"/>
                <a:gridCol w="1724025"/>
              </a:tblGrid>
              <a:tr h="367665">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序号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工法名称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技术水平</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批准部门</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批准时间</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合作单位</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推广应用情况</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6545">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1</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7815">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2</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7180">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3</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6545">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n</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58060">
                <a:tc gridSpan="7">
                  <a:txBody>
                    <a:bodyPr/>
                    <a:p>
                      <a:pPr indent="0">
                        <a:buNone/>
                      </a:pPr>
                      <a:r>
                        <a:rPr lang="en-US" sz="1400" b="1">
                          <a:solidFill>
                            <a:srgbClr val="000000"/>
                          </a:solidFill>
                          <a:latin typeface="Arial" panose="020B0604020202020204" pitchFamily="34" charset="0"/>
                          <a:cs typeface="Arial" panose="020B0604020202020204" pitchFamily="34" charset="0"/>
                        </a:rPr>
                        <a:t> </a:t>
                      </a:r>
                      <a:endParaRPr lang="en-US" sz="1400" b="1">
                        <a:solidFill>
                          <a:srgbClr val="000000"/>
                        </a:solidFill>
                        <a:latin typeface="Arial" panose="020B0604020202020204" pitchFamily="34" charset="0"/>
                        <a:cs typeface="Arial" panose="020B0604020202020204" pitchFamily="34" charset="0"/>
                      </a:endParaRPr>
                    </a:p>
                    <a:p>
                      <a:pPr indent="0">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     </a:t>
                      </a:r>
                      <a:r>
                        <a:rPr lang="en-US" sz="1400" b="0">
                          <a:solidFill>
                            <a:srgbClr val="000000"/>
                          </a:solidFill>
                          <a:latin typeface="仿宋" panose="02010609060101010101" charset="-122"/>
                          <a:ea typeface="仿宋" panose="02010609060101010101" charset="-122"/>
                          <a:cs typeface="仿宋" panose="02010609060101010101" charset="-122"/>
                        </a:rPr>
                        <a:t>1.本表所填信息应与获奖证书相关内容一致。</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Times New Roman" panose="02020603050405020304" charset="0"/>
                          <a:cs typeface="Times New Roman" panose="02020603050405020304" charset="0"/>
                        </a:rPr>
                        <a:t>          2.“</a:t>
                      </a:r>
                      <a:r>
                        <a:rPr lang="en-US" sz="1400" b="0">
                          <a:solidFill>
                            <a:srgbClr val="000000"/>
                          </a:solidFill>
                          <a:latin typeface="仿宋" panose="02010609060101010101" charset="-122"/>
                          <a:ea typeface="仿宋" panose="02010609060101010101" charset="-122"/>
                          <a:cs typeface="仿宋" panose="02010609060101010101" charset="-122"/>
                        </a:rPr>
                        <a:t>技术水平</a:t>
                      </a:r>
                      <a:r>
                        <a:rPr lang="en-US" sz="1400" b="0">
                          <a:solidFill>
                            <a:srgbClr val="000000"/>
                          </a:solidFill>
                          <a:latin typeface="Times New Roman" panose="02020603050405020304" charset="0"/>
                          <a:cs typeface="Times New Roman" panose="02020603050405020304" charset="0"/>
                        </a:rPr>
                        <a:t>”</a:t>
                      </a:r>
                      <a:r>
                        <a:rPr lang="en-US" sz="1400" b="0">
                          <a:solidFill>
                            <a:srgbClr val="000000"/>
                          </a:solidFill>
                          <a:latin typeface="仿宋" panose="02010609060101010101" charset="-122"/>
                          <a:ea typeface="仿宋" panose="02010609060101010101" charset="-122"/>
                          <a:cs typeface="仿宋" panose="02010609060101010101" charset="-122"/>
                        </a:rPr>
                        <a:t>应按相应的分类代码填写，具体的分类及代码是： </a:t>
                      </a:r>
                      <a:r>
                        <a:rPr lang="en-US" sz="1400" b="0">
                          <a:solidFill>
                            <a:srgbClr val="000000"/>
                          </a:solidFill>
                          <a:latin typeface="Times New Roman" panose="02020603050405020304" charset="0"/>
                          <a:cs typeface="Times New Roman" panose="02020603050405020304" charset="0"/>
                        </a:rPr>
                        <a:t>1.</a:t>
                      </a:r>
                      <a:r>
                        <a:rPr lang="en-US" sz="1400" b="0">
                          <a:solidFill>
                            <a:srgbClr val="000000"/>
                          </a:solidFill>
                          <a:latin typeface="仿宋" panose="02010609060101010101" charset="-122"/>
                          <a:ea typeface="仿宋" panose="02010609060101010101" charset="-122"/>
                          <a:cs typeface="仿宋" panose="02010609060101010101" charset="-122"/>
                        </a:rPr>
                        <a:t>国际； </a:t>
                      </a:r>
                      <a:r>
                        <a:rPr lang="en-US" sz="1400" b="0">
                          <a:solidFill>
                            <a:srgbClr val="000000"/>
                          </a:solidFill>
                          <a:latin typeface="Times New Roman" panose="02020603050405020304" charset="0"/>
                          <a:cs typeface="Times New Roman" panose="02020603050405020304" charset="0"/>
                        </a:rPr>
                        <a:t>2.</a:t>
                      </a:r>
                      <a:r>
                        <a:rPr lang="en-US" sz="1400" b="0">
                          <a:solidFill>
                            <a:srgbClr val="000000"/>
                          </a:solidFill>
                          <a:latin typeface="仿宋" panose="02010609060101010101" charset="-122"/>
                          <a:ea typeface="仿宋" panose="02010609060101010101" charset="-122"/>
                          <a:cs typeface="仿宋" panose="02010609060101010101" charset="-122"/>
                        </a:rPr>
                        <a:t>国家； </a:t>
                      </a:r>
                      <a:r>
                        <a:rPr lang="en-US" sz="1400" b="0">
                          <a:solidFill>
                            <a:srgbClr val="000000"/>
                          </a:solidFill>
                          <a:latin typeface="Times New Roman" panose="02020603050405020304" charset="0"/>
                          <a:cs typeface="Times New Roman" panose="02020603050405020304" charset="0"/>
                        </a:rPr>
                        <a:t>3. </a:t>
                      </a:r>
                      <a:r>
                        <a:rPr lang="en-US" sz="1400" b="0">
                          <a:solidFill>
                            <a:srgbClr val="000000"/>
                          </a:solidFill>
                          <a:latin typeface="仿宋" panose="02010609060101010101" charset="-122"/>
                          <a:ea typeface="仿宋" panose="02010609060101010101" charset="-122"/>
                          <a:cs typeface="仿宋" panose="02010609060101010101" charset="-122"/>
                        </a:rPr>
                        <a:t>省级。</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Times New Roman" panose="02020603050405020304" charset="0"/>
                          <a:cs typeface="Times New Roman" panose="02020603050405020304" charset="0"/>
                        </a:rPr>
                        <a:t>          3.</a:t>
                      </a:r>
                      <a:r>
                        <a:rPr lang="en-US" sz="1400" b="0">
                          <a:solidFill>
                            <a:srgbClr val="000000"/>
                          </a:solidFill>
                          <a:latin typeface="仿宋" panose="02010609060101010101" charset="-122"/>
                          <a:ea typeface="仿宋" panose="02010609060101010101" charset="-122"/>
                          <a:cs typeface="仿宋" panose="02010609060101010101" charset="-122"/>
                        </a:rPr>
                        <a:t>批准时间为 </a:t>
                      </a:r>
                      <a:r>
                        <a:rPr lang="en-US" sz="1400" b="0">
                          <a:solidFill>
                            <a:srgbClr val="000000"/>
                          </a:solidFill>
                          <a:latin typeface="Times New Roman" panose="02020603050405020304" charset="0"/>
                          <a:cs typeface="Times New Roman" panose="02020603050405020304" charset="0"/>
                        </a:rPr>
                        <a:t>8 </a:t>
                      </a:r>
                      <a:r>
                        <a:rPr lang="en-US" sz="1400" b="0">
                          <a:solidFill>
                            <a:srgbClr val="000000"/>
                          </a:solidFill>
                          <a:latin typeface="仿宋" panose="02010609060101010101" charset="-122"/>
                          <a:ea typeface="仿宋" panose="02010609060101010101" charset="-122"/>
                          <a:cs typeface="仿宋" panose="02010609060101010101" charset="-122"/>
                        </a:rPr>
                        <a:t>位编码，其中前 </a:t>
                      </a:r>
                      <a:r>
                        <a:rPr lang="en-US" sz="1400" b="0">
                          <a:solidFill>
                            <a:srgbClr val="000000"/>
                          </a:solidFill>
                          <a:latin typeface="Times New Roman" panose="02020603050405020304" charset="0"/>
                          <a:cs typeface="Times New Roman" panose="02020603050405020304" charset="0"/>
                        </a:rPr>
                        <a:t>4 </a:t>
                      </a:r>
                      <a:r>
                        <a:rPr lang="en-US" sz="1400" b="0">
                          <a:solidFill>
                            <a:srgbClr val="000000"/>
                          </a:solidFill>
                          <a:latin typeface="仿宋" panose="02010609060101010101" charset="-122"/>
                          <a:ea typeface="仿宋" panose="02010609060101010101" charset="-122"/>
                          <a:cs typeface="仿宋" panose="02010609060101010101" charset="-122"/>
                        </a:rPr>
                        <a:t>位为年份，</a:t>
                      </a:r>
                      <a:r>
                        <a:rPr lang="en-US" sz="1400" b="0">
                          <a:solidFill>
                            <a:srgbClr val="000000"/>
                          </a:solidFill>
                          <a:latin typeface="Times New Roman" panose="02020603050405020304" charset="0"/>
                          <a:cs typeface="Times New Roman" panose="02020603050405020304" charset="0"/>
                        </a:rPr>
                        <a:t>5-6 </a:t>
                      </a:r>
                      <a:r>
                        <a:rPr lang="en-US" sz="1400" b="0">
                          <a:solidFill>
                            <a:srgbClr val="000000"/>
                          </a:solidFill>
                          <a:latin typeface="仿宋" panose="02010609060101010101" charset="-122"/>
                          <a:ea typeface="仿宋" panose="02010609060101010101" charset="-122"/>
                          <a:cs typeface="仿宋" panose="02010609060101010101" charset="-122"/>
                        </a:rPr>
                        <a:t>位为月份（ </a:t>
                      </a:r>
                      <a:r>
                        <a:rPr lang="en-US" sz="1400" b="0">
                          <a:solidFill>
                            <a:srgbClr val="000000"/>
                          </a:solidFill>
                          <a:latin typeface="Times New Roman" panose="02020603050405020304" charset="0"/>
                          <a:cs typeface="Times New Roman" panose="02020603050405020304" charset="0"/>
                        </a:rPr>
                        <a:t>1 </a:t>
                      </a:r>
                      <a:r>
                        <a:rPr lang="en-US" sz="1400" b="0">
                          <a:solidFill>
                            <a:srgbClr val="000000"/>
                          </a:solidFill>
                          <a:latin typeface="仿宋" panose="02010609060101010101" charset="-122"/>
                          <a:ea typeface="仿宋" panose="02010609060101010101" charset="-122"/>
                          <a:cs typeface="仿宋" panose="02010609060101010101" charset="-122"/>
                        </a:rPr>
                        <a:t>月至 </a:t>
                      </a:r>
                      <a:r>
                        <a:rPr lang="en-US" sz="1400" b="0">
                          <a:solidFill>
                            <a:srgbClr val="000000"/>
                          </a:solidFill>
                          <a:latin typeface="Times New Roman" panose="02020603050405020304" charset="0"/>
                          <a:cs typeface="Times New Roman" panose="02020603050405020304" charset="0"/>
                        </a:rPr>
                        <a:t>9 </a:t>
                      </a:r>
                      <a:r>
                        <a:rPr lang="en-US" sz="1400" b="0">
                          <a:solidFill>
                            <a:srgbClr val="000000"/>
                          </a:solidFill>
                          <a:latin typeface="仿宋" panose="02010609060101010101" charset="-122"/>
                          <a:ea typeface="仿宋" panose="02010609060101010101" charset="-122"/>
                          <a:cs typeface="仿宋" panose="02010609060101010101" charset="-122"/>
                        </a:rPr>
                        <a:t>月必须前补 </a:t>
                      </a:r>
                      <a:r>
                        <a:rPr lang="en-US" sz="1400" b="0">
                          <a:solidFill>
                            <a:srgbClr val="000000"/>
                          </a:solidFill>
                          <a:latin typeface="Times New Roman" panose="02020603050405020304" charset="0"/>
                          <a:cs typeface="Times New Roman" panose="02020603050405020304" charset="0"/>
                        </a:rPr>
                        <a:t>0 </a:t>
                      </a:r>
                      <a:r>
                        <a:rPr lang="en-US" sz="1400" b="0">
                          <a:solidFill>
                            <a:srgbClr val="000000"/>
                          </a:solidFill>
                          <a:latin typeface="仿宋" panose="02010609060101010101" charset="-122"/>
                          <a:ea typeface="仿宋" panose="02010609060101010101" charset="-122"/>
                          <a:cs typeface="仿宋" panose="02010609060101010101" charset="-122"/>
                        </a:rPr>
                        <a:t>）， 后 </a:t>
                      </a:r>
                      <a:r>
                        <a:rPr lang="en-US" sz="1400" b="0">
                          <a:solidFill>
                            <a:srgbClr val="000000"/>
                          </a:solidFill>
                          <a:latin typeface="Times New Roman" panose="02020603050405020304" charset="0"/>
                          <a:cs typeface="Times New Roman" panose="02020603050405020304" charset="0"/>
                        </a:rPr>
                        <a:t>2 </a:t>
                      </a:r>
                      <a:r>
                        <a:rPr lang="en-US" sz="1400" b="0">
                          <a:solidFill>
                            <a:srgbClr val="000000"/>
                          </a:solidFill>
                          <a:latin typeface="仿宋" panose="02010609060101010101" charset="-122"/>
                          <a:ea typeface="仿宋" panose="02010609060101010101" charset="-122"/>
                          <a:cs typeface="仿宋" panose="02010609060101010101" charset="-122"/>
                        </a:rPr>
                        <a:t>位为日期（ </a:t>
                      </a:r>
                      <a:r>
                        <a:rPr lang="en-US" sz="1400" b="0">
                          <a:solidFill>
                            <a:srgbClr val="000000"/>
                          </a:solidFill>
                          <a:latin typeface="Times New Roman" panose="02020603050405020304" charset="0"/>
                          <a:cs typeface="Times New Roman" panose="02020603050405020304" charset="0"/>
                        </a:rPr>
                        <a:t>1  </a:t>
                      </a:r>
                      <a:r>
                        <a:rPr lang="en-US" sz="1400" b="0">
                          <a:solidFill>
                            <a:srgbClr val="000000"/>
                          </a:solidFill>
                          <a:latin typeface="仿宋" panose="02010609060101010101" charset="-122"/>
                          <a:ea typeface="仿宋" panose="02010609060101010101" charset="-122"/>
                          <a:cs typeface="仿宋" panose="02010609060101010101" charset="-122"/>
                        </a:rPr>
                        <a:t>日至 </a:t>
                      </a:r>
                      <a:r>
                        <a:rPr lang="en-US" sz="1400" b="0">
                          <a:solidFill>
                            <a:srgbClr val="000000"/>
                          </a:solidFill>
                          <a:latin typeface="Times New Roman" panose="02020603050405020304" charset="0"/>
                          <a:cs typeface="Times New Roman" panose="02020603050405020304" charset="0"/>
                        </a:rPr>
                        <a:t>9  </a:t>
                      </a:r>
                      <a:r>
                        <a:rPr lang="en-US" sz="1400" b="0">
                          <a:solidFill>
                            <a:srgbClr val="000000"/>
                          </a:solidFill>
                          <a:latin typeface="仿宋" panose="02010609060101010101" charset="-122"/>
                          <a:ea typeface="仿宋" panose="02010609060101010101" charset="-122"/>
                          <a:cs typeface="仿宋" panose="02010609060101010101" charset="-122"/>
                        </a:rPr>
                        <a:t>日必须前补 </a:t>
                      </a:r>
                      <a:r>
                        <a:rPr lang="en-US" sz="1400" b="0">
                          <a:solidFill>
                            <a:srgbClr val="000000"/>
                          </a:solidFill>
                          <a:latin typeface="Times New Roman" panose="02020603050405020304" charset="0"/>
                          <a:cs typeface="Times New Roman" panose="02020603050405020304" charset="0"/>
                        </a:rPr>
                        <a:t>0 </a:t>
                      </a:r>
                      <a:r>
                        <a:rPr lang="en-US" sz="1400" b="0">
                          <a:solidFill>
                            <a:srgbClr val="000000"/>
                          </a:solidFill>
                          <a:latin typeface="仿宋" panose="02010609060101010101" charset="-122"/>
                          <a:ea typeface="仿宋" panose="02010609060101010101" charset="-122"/>
                          <a:cs typeface="仿宋" panose="02010609060101010101" charset="-122"/>
                        </a:rPr>
                        <a:t>）。 </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a:t>
                      </a:r>
                      <a:r>
                        <a:rPr lang="en-US" sz="1400" b="0">
                          <a:solidFill>
                            <a:srgbClr val="000000"/>
                          </a:solidFill>
                          <a:latin typeface="Times New Roman" panose="02020603050405020304" charset="0"/>
                          <a:cs typeface="Times New Roman" panose="02020603050405020304" charset="0"/>
                        </a:rPr>
                        <a:t>4.“</a:t>
                      </a:r>
                      <a:r>
                        <a:rPr lang="en-US" sz="1400" b="0">
                          <a:solidFill>
                            <a:srgbClr val="000000"/>
                          </a:solidFill>
                          <a:latin typeface="仿宋" panose="02010609060101010101" charset="-122"/>
                          <a:ea typeface="仿宋" panose="02010609060101010101" charset="-122"/>
                          <a:cs typeface="仿宋" panose="02010609060101010101" charset="-122"/>
                        </a:rPr>
                        <a:t>推广应用情况</a:t>
                      </a:r>
                      <a:r>
                        <a:rPr lang="en-US" sz="1400" b="0">
                          <a:solidFill>
                            <a:srgbClr val="000000"/>
                          </a:solidFill>
                          <a:latin typeface="Times New Roman" panose="02020603050405020304" charset="0"/>
                          <a:cs typeface="Times New Roman" panose="02020603050405020304" charset="0"/>
                        </a:rPr>
                        <a:t>”</a:t>
                      </a:r>
                      <a:r>
                        <a:rPr lang="en-US" sz="1400" b="0">
                          <a:solidFill>
                            <a:srgbClr val="000000"/>
                          </a:solidFill>
                          <a:latin typeface="仿宋" panose="02010609060101010101" charset="-122"/>
                          <a:ea typeface="仿宋" panose="02010609060101010101" charset="-122"/>
                          <a:cs typeface="仿宋" panose="02010609060101010101" charset="-122"/>
                        </a:rPr>
                        <a:t>填写应用的具体工程名称。</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8"/>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2499360" y="1007745"/>
            <a:ext cx="7192645" cy="467995"/>
          </a:xfrm>
          <a:prstGeom prst="rect">
            <a:avLst/>
          </a:prstGeom>
          <a:noFill/>
          <a:ln w="9525">
            <a:noFill/>
          </a:ln>
        </p:spPr>
        <p:txBody>
          <a:bodyPr wrap="square">
            <a:spAutoFit/>
          </a:bodyPr>
          <a:p>
            <a:pPr indent="1287145"/>
            <a:r>
              <a:rPr lang="zh-CN" sz="1400" b="0">
                <a:solidFill>
                  <a:srgbClr val="000000"/>
                </a:solidFill>
                <a:ea typeface="黑体" panose="02010609060101010101" charset="-122"/>
              </a:rPr>
              <a:t>附表</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15：</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获得“十项新技术”省级以上示范工程明细表（建筑）</a:t>
            </a:r>
            <a:r>
              <a:rPr lang="en-US" sz="1050" b="0">
                <a:solidFill>
                  <a:srgbClr val="000000"/>
                </a:solidFill>
                <a:latin typeface="Arial" panose="020B0604020202020204" pitchFamily="34" charset="0"/>
              </a:rPr>
              <a:t> </a:t>
            </a:r>
            <a:endParaRPr lang="zh-CN" altLang="en-US"/>
          </a:p>
        </p:txBody>
      </p:sp>
      <p:graphicFrame>
        <p:nvGraphicFramePr>
          <p:cNvPr id="2" name="表格 1"/>
          <p:cNvGraphicFramePr/>
          <p:nvPr>
            <p:custDataLst>
              <p:tags r:id="rId7"/>
            </p:custDataLst>
          </p:nvPr>
        </p:nvGraphicFramePr>
        <p:xfrm>
          <a:off x="1908810" y="1641792"/>
          <a:ext cx="8502650" cy="3705860"/>
        </p:xfrm>
        <a:graphic>
          <a:graphicData uri="http://schemas.openxmlformats.org/drawingml/2006/table">
            <a:tbl>
              <a:tblPr firstRow="1" bandRow="1">
                <a:tableStyleId>{5940675A-B579-460E-94D1-54222C63F5DA}</a:tableStyleId>
              </a:tblPr>
              <a:tblGrid>
                <a:gridCol w="966470"/>
                <a:gridCol w="2023110"/>
                <a:gridCol w="1825625"/>
                <a:gridCol w="1688465"/>
                <a:gridCol w="1998980"/>
              </a:tblGrid>
              <a:tr h="298450">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序号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工程名称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认定部门</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认定时间</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采用新技术情况</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702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892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829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829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702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n</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15160">
                <a:tc gridSpan="5">
                  <a:txBody>
                    <a:bodyPr/>
                    <a:p>
                      <a:pPr indent="0">
                        <a:buNone/>
                      </a:pP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     </a:t>
                      </a:r>
                      <a:r>
                        <a:rPr lang="en-US" sz="1400" b="0">
                          <a:solidFill>
                            <a:srgbClr val="000000"/>
                          </a:solidFill>
                          <a:latin typeface="仿宋" panose="02010609060101010101" charset="-122"/>
                          <a:ea typeface="仿宋" panose="02010609060101010101" charset="-122"/>
                          <a:cs typeface="仿宋" panose="02010609060101010101" charset="-122"/>
                        </a:rPr>
                        <a:t>1.本表所填信息应与相关证明材料内容一致。</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2.认定部门为国家、省相关管理部门。</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3.认定时间为 8 位编码，其中前 4 位为年份，5-6 位为月份（ 1 月至 9 月必须前补 0 ）， 后 2 位为日期（ 1  日至 9  日必须前补 0 ）。</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4.“采用新技术情况”填写应用的具体情况。</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8"/>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3" name="文本框 2"/>
          <p:cNvSpPr txBox="1"/>
          <p:nvPr/>
        </p:nvSpPr>
        <p:spPr>
          <a:xfrm>
            <a:off x="2503805" y="1535430"/>
            <a:ext cx="7312025" cy="629920"/>
          </a:xfrm>
          <a:prstGeom prst="rect">
            <a:avLst/>
          </a:prstGeom>
          <a:noFill/>
          <a:ln w="9525">
            <a:noFill/>
          </a:ln>
        </p:spPr>
        <p:txBody>
          <a:bodyPr wrap="square">
            <a:spAutoFit/>
          </a:bodyPr>
          <a:p>
            <a:pPr indent="1110615"/>
            <a:r>
              <a:rPr lang="zh-CN" sz="1400" b="0">
                <a:solidFill>
                  <a:srgbClr val="000000"/>
                </a:solidFill>
                <a:ea typeface="黑体" panose="02010609060101010101" charset="-122"/>
              </a:rPr>
              <a:t>附表</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16：</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获得国家及省建筑行业管理、质量、技术奖明细表（建筑）</a:t>
            </a:r>
            <a:r>
              <a:rPr lang="en-US" sz="1050" b="0">
                <a:solidFill>
                  <a:srgbClr val="000000"/>
                </a:solidFill>
                <a:latin typeface="Arial" panose="020B0604020202020204" pitchFamily="34" charset="0"/>
              </a:rPr>
              <a:t>  </a:t>
            </a:r>
            <a:endParaRPr lang="zh-CN" altLang="en-US"/>
          </a:p>
        </p:txBody>
      </p:sp>
      <p:graphicFrame>
        <p:nvGraphicFramePr>
          <p:cNvPr id="4" name="表格 3"/>
          <p:cNvGraphicFramePr/>
          <p:nvPr>
            <p:custDataLst>
              <p:tags r:id="rId7"/>
            </p:custDataLst>
          </p:nvPr>
        </p:nvGraphicFramePr>
        <p:xfrm>
          <a:off x="1908810" y="2165033"/>
          <a:ext cx="8502650" cy="3245485"/>
        </p:xfrm>
        <a:graphic>
          <a:graphicData uri="http://schemas.openxmlformats.org/drawingml/2006/table">
            <a:tbl>
              <a:tblPr firstRow="1" bandRow="1">
                <a:tableStyleId>{5940675A-B579-460E-94D1-54222C63F5DA}</a:tableStyleId>
              </a:tblPr>
              <a:tblGrid>
                <a:gridCol w="1119505"/>
                <a:gridCol w="1751965"/>
                <a:gridCol w="1675130"/>
                <a:gridCol w="1598295"/>
                <a:gridCol w="2357755"/>
              </a:tblGrid>
              <a:tr h="276860">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序号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获奖名称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工程名称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获奖时间</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1">
                          <a:solidFill>
                            <a:srgbClr val="000000"/>
                          </a:solidFill>
                          <a:latin typeface="仿宋" panose="02010609060101010101" charset="-122"/>
                          <a:ea typeface="仿宋" panose="02010609060101010101" charset="-122"/>
                          <a:cs typeface="仿宋" panose="02010609060101010101" charset="-122"/>
                        </a:rPr>
                        <a:t>评奖部门</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559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95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32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95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95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n</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84325">
                <a:tc gridSpan="5">
                  <a:txBody>
                    <a:bodyPr/>
                    <a:p>
                      <a:pPr indent="0">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1">
                          <a:solidFill>
                            <a:srgbClr val="000000"/>
                          </a:solidFill>
                          <a:latin typeface="仿宋" panose="02010609060101010101" charset="-122"/>
                          <a:ea typeface="仿宋" panose="02010609060101010101" charset="-122"/>
                          <a:cs typeface="仿宋" panose="02010609060101010101" charset="-122"/>
                        </a:rPr>
                        <a:t>     </a:t>
                      </a:r>
                      <a:r>
                        <a:rPr lang="en-US" sz="1400" b="0">
                          <a:solidFill>
                            <a:srgbClr val="000000"/>
                          </a:solidFill>
                          <a:latin typeface="仿宋" panose="02010609060101010101" charset="-122"/>
                          <a:ea typeface="仿宋" panose="02010609060101010101" charset="-122"/>
                          <a:cs typeface="仿宋" panose="02010609060101010101" charset="-122"/>
                        </a:rPr>
                        <a:t>1.本表所填信息应与相关证明材料内容一致。</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2.获奖名称填写： 1.鲁班奖； 2.詹天佑奖； 3.其他奖。</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3.获奖时间为 8 位编码，其中前 4 位为年份，5-6 位为月份（ 1 月至 9 月必须前补 0 ）， 后 2 位为日期（ 1  日至 9  日必须前补 0 ）。</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nSpc>
                          <a:spcPct val="150000"/>
                        </a:lnSpc>
                        <a:buNone/>
                      </a:pPr>
                      <a:r>
                        <a:rPr lang="en-US" sz="1400" b="0">
                          <a:solidFill>
                            <a:srgbClr val="000000"/>
                          </a:solidFill>
                          <a:latin typeface="仿宋" panose="02010609060101010101" charset="-122"/>
                          <a:ea typeface="仿宋" panose="02010609060101010101" charset="-122"/>
                          <a:cs typeface="仿宋" panose="02010609060101010101" charset="-122"/>
                        </a:rPr>
                        <a:t>     4.评奖部门为国家、省建设管理部门。</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8"/>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986155" y="406400"/>
            <a:ext cx="9841230" cy="660400"/>
          </a:xfrm>
          <a:prstGeom prst="rect">
            <a:avLst/>
          </a:prstGeom>
          <a:noFill/>
          <a:ln w="9525">
            <a:noFill/>
          </a:ln>
        </p:spPr>
        <p:txBody>
          <a:bodyPr wrap="square">
            <a:spAutoFit/>
          </a:bodyPr>
          <a:p>
            <a:pPr indent="394335"/>
            <a:r>
              <a:rPr lang="en-US" sz="1600" b="0">
                <a:solidFill>
                  <a:srgbClr val="000000"/>
                </a:solidFill>
                <a:latin typeface="Times New Roman" panose="02020603050405020304" charset="0"/>
              </a:rPr>
              <a:t>3 </a:t>
            </a:r>
            <a:r>
              <a:rPr lang="zh-CN" sz="1600" b="0">
                <a:solidFill>
                  <a:srgbClr val="000000"/>
                </a:solidFill>
                <a:ea typeface="仿宋" panose="02010609060101010101" charset="-122"/>
              </a:rPr>
              <a:t>、申请市级企业技术中心的食品企业和已认定的食品行业市级企业技术中心同时填写以下附表</a:t>
            </a:r>
            <a:endParaRPr lang="zh-CN" sz="1400" b="0">
              <a:solidFill>
                <a:srgbClr val="000000"/>
              </a:solidFill>
              <a:ea typeface="黑体" panose="02010609060101010101" charset="-122"/>
            </a:endParaRPr>
          </a:p>
          <a:p>
            <a:pPr indent="394335"/>
            <a:r>
              <a:rPr lang="en-US" sz="1050" b="0">
                <a:solidFill>
                  <a:srgbClr val="000000"/>
                </a:solidFill>
                <a:latin typeface="Arial" panose="020B0604020202020204" pitchFamily="34" charset="0"/>
              </a:rPr>
              <a:t> </a:t>
            </a:r>
            <a:endParaRPr lang="zh-CN" altLang="en-US"/>
          </a:p>
        </p:txBody>
      </p:sp>
      <p:graphicFrame>
        <p:nvGraphicFramePr>
          <p:cNvPr id="2" name="表格 1"/>
          <p:cNvGraphicFramePr/>
          <p:nvPr>
            <p:custDataLst>
              <p:tags r:id="rId7"/>
            </p:custDataLst>
          </p:nvPr>
        </p:nvGraphicFramePr>
        <p:xfrm>
          <a:off x="2306320" y="2081848"/>
          <a:ext cx="7351395" cy="2970530"/>
        </p:xfrm>
        <a:graphic>
          <a:graphicData uri="http://schemas.openxmlformats.org/drawingml/2006/table">
            <a:tbl>
              <a:tblPr firstRow="1" bandRow="1">
                <a:tableStyleId>{5940675A-B579-460E-94D1-54222C63F5DA}</a:tableStyleId>
              </a:tblPr>
              <a:tblGrid>
                <a:gridCol w="968375"/>
                <a:gridCol w="1852295"/>
                <a:gridCol w="1588135"/>
                <a:gridCol w="1744345"/>
                <a:gridCol w="1198245"/>
              </a:tblGrid>
              <a:tr h="315595">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序号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产品认定名称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认定部门</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认定时间</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备注</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669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669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733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669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669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n</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20825">
                <a:tc gridSpan="5">
                  <a:txBody>
                    <a:bodyPr/>
                    <a:p>
                      <a:pPr indent="0" algn="l">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gn="l">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     </a:t>
                      </a:r>
                      <a:r>
                        <a:rPr lang="en-US" sz="1400" b="0">
                          <a:solidFill>
                            <a:srgbClr val="000000"/>
                          </a:solidFill>
                          <a:latin typeface="仿宋" panose="02010609060101010101" charset="-122"/>
                          <a:ea typeface="仿宋" panose="02010609060101010101" charset="-122"/>
                          <a:cs typeface="仿宋" panose="02010609060101010101" charset="-122"/>
                        </a:rPr>
                        <a:t>1.“产品认定名称”应与权威机构批复文件一致。</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     2.认定时间为 8 位编码，其中前 4 位为年份，5-6 位为月份（ 1 月至 9 月必须前补 0 ）， 后 2 位为日期（ 1  日至 9  日必须前补 0 ）。</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     3.“备注”应按相应的分类代码填写，具体的分类及代码是： 1.绿色食品； 2.有机食品； 3.无公害食品；4.清真食品。</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3" name="文本框 2"/>
          <p:cNvSpPr txBox="1"/>
          <p:nvPr/>
        </p:nvSpPr>
        <p:spPr>
          <a:xfrm>
            <a:off x="3173730" y="1261110"/>
            <a:ext cx="5466080" cy="368300"/>
          </a:xfrm>
          <a:prstGeom prst="rect">
            <a:avLst/>
          </a:prstGeom>
          <a:noFill/>
        </p:spPr>
        <p:txBody>
          <a:bodyPr wrap="none" rtlCol="0" anchor="t">
            <a:spAutoFit/>
          </a:bodyPr>
          <a:p>
            <a:r>
              <a:rPr lang="zh-CN">
                <a:solidFill>
                  <a:srgbClr val="000000"/>
                </a:solidFill>
                <a:ea typeface="黑体" panose="02010609060101010101" charset="-122"/>
                <a:sym typeface="+mn-ea"/>
              </a:rPr>
              <a:t>附表</a:t>
            </a:r>
            <a:r>
              <a:rPr lang="en-US">
                <a:solidFill>
                  <a:srgbClr val="000000"/>
                </a:solidFill>
                <a:latin typeface="黑体" panose="02010609060101010101" charset="-122"/>
                <a:sym typeface="+mn-ea"/>
              </a:rPr>
              <a:t> </a:t>
            </a:r>
            <a:r>
              <a:rPr lang="zh-CN">
                <a:solidFill>
                  <a:srgbClr val="000000"/>
                </a:solidFill>
                <a:ea typeface="黑体" panose="02010609060101010101" charset="-122"/>
                <a:sym typeface="+mn-ea"/>
              </a:rPr>
              <a:t>17：</a:t>
            </a:r>
            <a:r>
              <a:rPr lang="en-US">
                <a:solidFill>
                  <a:srgbClr val="000000"/>
                </a:solidFill>
                <a:latin typeface="黑体" panose="02010609060101010101" charset="-122"/>
                <a:sym typeface="+mn-ea"/>
              </a:rPr>
              <a:t> </a:t>
            </a:r>
            <a:r>
              <a:rPr lang="zh-CN">
                <a:solidFill>
                  <a:srgbClr val="000000"/>
                </a:solidFill>
                <a:ea typeface="黑体" panose="02010609060101010101" charset="-122"/>
                <a:sym typeface="+mn-ea"/>
              </a:rPr>
              <a:t>获得的权威机构产品认定情况表（食品）</a:t>
            </a:r>
            <a:endParaRPr lang="zh-CN" altLang="en-US"/>
          </a:p>
        </p:txBody>
      </p:sp>
    </p:spTree>
    <p:custDataLst>
      <p:tags r:id="rId8"/>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2266315" y="895985"/>
            <a:ext cx="7619365" cy="483235"/>
          </a:xfrm>
          <a:prstGeom prst="rect">
            <a:avLst/>
          </a:prstGeom>
          <a:noFill/>
          <a:ln w="9525">
            <a:noFill/>
          </a:ln>
        </p:spPr>
        <p:txBody>
          <a:bodyPr wrap="square">
            <a:spAutoFit/>
          </a:bodyPr>
          <a:p>
            <a:pPr indent="986790"/>
            <a:r>
              <a:rPr lang="zh-CN" sz="1400" b="0">
                <a:solidFill>
                  <a:srgbClr val="000000"/>
                </a:solidFill>
                <a:ea typeface="黑体" panose="02010609060101010101" charset="-122"/>
              </a:rPr>
              <a:t>附表</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18：</a:t>
            </a:r>
            <a:r>
              <a:rPr lang="en-US" sz="1400" b="0">
                <a:solidFill>
                  <a:srgbClr val="000000"/>
                </a:solidFill>
                <a:latin typeface="黑体" panose="02010609060101010101" charset="-122"/>
              </a:rPr>
              <a:t> </a:t>
            </a:r>
            <a:r>
              <a:rPr lang="zh-CN" sz="1400" b="0">
                <a:solidFill>
                  <a:srgbClr val="000000"/>
                </a:solidFill>
                <a:ea typeface="黑体" panose="02010609060101010101" charset="-122"/>
              </a:rPr>
              <a:t>获得的非物质文化、中华老字号、原产地标识认定情况表（食品）</a:t>
            </a:r>
            <a:r>
              <a:rPr lang="en-US" sz="1050" b="0">
                <a:solidFill>
                  <a:srgbClr val="000000"/>
                </a:solidFill>
                <a:latin typeface="Arial" panose="020B0604020202020204" pitchFamily="34" charset="0"/>
              </a:rPr>
              <a:t> </a:t>
            </a:r>
            <a:r>
              <a:rPr lang="en-US" sz="100" b="0">
                <a:solidFill>
                  <a:srgbClr val="000000"/>
                </a:solidFill>
                <a:latin typeface="Arial" panose="020B0604020202020204" pitchFamily="34" charset="0"/>
              </a:rPr>
              <a:t> </a:t>
            </a:r>
            <a:endParaRPr lang="zh-CN" altLang="en-US"/>
          </a:p>
        </p:txBody>
      </p:sp>
      <p:graphicFrame>
        <p:nvGraphicFramePr>
          <p:cNvPr id="2" name="表格 1"/>
          <p:cNvGraphicFramePr/>
          <p:nvPr>
            <p:custDataLst>
              <p:tags r:id="rId7"/>
            </p:custDataLst>
          </p:nvPr>
        </p:nvGraphicFramePr>
        <p:xfrm>
          <a:off x="1730375" y="1657033"/>
          <a:ext cx="8670925" cy="3687445"/>
        </p:xfrm>
        <a:graphic>
          <a:graphicData uri="http://schemas.openxmlformats.org/drawingml/2006/table">
            <a:tbl>
              <a:tblPr firstRow="1" bandRow="1">
                <a:tableStyleId>{5940675A-B579-460E-94D1-54222C63F5DA}</a:tableStyleId>
              </a:tblPr>
              <a:tblGrid>
                <a:gridCol w="953135"/>
                <a:gridCol w="2736215"/>
                <a:gridCol w="1944370"/>
                <a:gridCol w="1876425"/>
                <a:gridCol w="1160780"/>
              </a:tblGrid>
              <a:tr h="361315">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序号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认定称号名称</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认定部门</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认定时间</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备注</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670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797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670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734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670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n</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Arial" panose="020B0604020202020204" pitchFamily="34" charset="0"/>
                        </a:rPr>
                        <a:t> </a:t>
                      </a:r>
                      <a:endParaRPr lang="en-US" altLang="en-US" sz="1400" b="0">
                        <a:solidFill>
                          <a:srgbClr val="000000"/>
                        </a:solidFill>
                        <a:latin typeface="仿宋" panose="02010609060101010101" charset="-122"/>
                        <a:ea typeface="仿宋" panose="02010609060101010101" charset="-122"/>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08455">
                <a:tc gridSpan="5">
                  <a:txBody>
                    <a:bodyPr/>
                    <a:p>
                      <a:pPr indent="0" algn="l">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填写说明：</a:t>
                      </a:r>
                      <a:endParaRPr lang="en-US" sz="1400" b="1">
                        <a:solidFill>
                          <a:srgbClr val="000000"/>
                        </a:solidFill>
                        <a:latin typeface="仿宋" panose="02010609060101010101" charset="-122"/>
                        <a:ea typeface="仿宋" panose="02010609060101010101" charset="-122"/>
                        <a:cs typeface="仿宋" panose="02010609060101010101" charset="-122"/>
                      </a:endParaRPr>
                    </a:p>
                    <a:p>
                      <a:pPr indent="0" algn="l">
                        <a:lnSpc>
                          <a:spcPct val="140000"/>
                        </a:lnSpc>
                        <a:buNone/>
                      </a:pPr>
                      <a:r>
                        <a:rPr lang="en-US" sz="1400" b="1">
                          <a:solidFill>
                            <a:srgbClr val="000000"/>
                          </a:solidFill>
                          <a:latin typeface="仿宋" panose="02010609060101010101" charset="-122"/>
                          <a:ea typeface="仿宋" panose="02010609060101010101" charset="-122"/>
                          <a:cs typeface="仿宋" panose="02010609060101010101" charset="-122"/>
                        </a:rPr>
                        <a:t>     </a:t>
                      </a:r>
                      <a:r>
                        <a:rPr lang="en-US" sz="1400" b="0">
                          <a:solidFill>
                            <a:srgbClr val="000000"/>
                          </a:solidFill>
                          <a:latin typeface="仿宋" panose="02010609060101010101" charset="-122"/>
                          <a:ea typeface="仿宋" panose="02010609060101010101" charset="-122"/>
                          <a:cs typeface="仿宋" panose="02010609060101010101" charset="-122"/>
                        </a:rPr>
                        <a:t>1.“认定称号名称”应与有关政府批复文件一致。</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     2.认定时间为 8 位编码，其中前 4 位为年份，5-6 位为月份（ 1 月至 9 月必须前补 0 ）， 后 2 位为日期（ 1  日至 9  日必须前补 0 ）。 </a:t>
                      </a: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l">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     3.“备注”应按相应的分类代码填写，具体的分 类及代码是： 1.非物质文化； 2.中华老字号； 3.原产地标识。</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ustDataLst>
      <p:tags r:id="rId8"/>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5" name="文本框 4"/>
          <p:cNvSpPr txBox="1"/>
          <p:nvPr/>
        </p:nvSpPr>
        <p:spPr>
          <a:xfrm>
            <a:off x="622935" y="170180"/>
            <a:ext cx="10495915" cy="5892800"/>
          </a:xfrm>
          <a:prstGeom prst="rect">
            <a:avLst/>
          </a:prstGeom>
          <a:noFill/>
        </p:spPr>
        <p:txBody>
          <a:bodyPr wrap="square" rtlCol="0" anchor="t">
            <a:spAutoFit/>
          </a:bodyPr>
          <a:p>
            <a:r>
              <a:rPr lang="zh-CN" altLang="en-US" sz="2000">
                <a:latin typeface="仿宋" panose="02010609060101010101" charset="-122"/>
                <a:ea typeface="仿宋" panose="02010609060101010101" charset="-122"/>
                <a:cs typeface="仿宋" panose="02010609060101010101" charset="-122"/>
              </a:rPr>
              <a:t>二、指标解释</a:t>
            </a:r>
            <a:endParaRPr lang="zh-CN" altLang="en-US" sz="2000">
              <a:latin typeface="仿宋" panose="02010609060101010101" charset="-122"/>
              <a:ea typeface="仿宋" panose="02010609060101010101" charset="-122"/>
              <a:cs typeface="仿宋" panose="02010609060101010101" charset="-122"/>
            </a:endParaRPr>
          </a:p>
          <a:p>
            <a:endParaRPr lang="zh-CN" altLang="en-US">
              <a:latin typeface="仿宋" panose="02010609060101010101" charset="-122"/>
              <a:ea typeface="仿宋" panose="02010609060101010101" charset="-122"/>
              <a:cs typeface="仿宋" panose="02010609060101010101" charset="-122"/>
            </a:endParaRPr>
          </a:p>
          <a:p>
            <a:pPr>
              <a:lnSpc>
                <a:spcPct val="150000"/>
              </a:lnSpc>
            </a:pPr>
            <a:r>
              <a:rPr lang="zh-CN" altLang="en-US">
                <a:latin typeface="仿宋" panose="02010609060101010101" charset="-122"/>
                <a:ea typeface="仿宋" panose="02010609060101010101" charset="-122"/>
                <a:cs typeface="仿宋" panose="02010609060101010101" charset="-122"/>
              </a:rPr>
              <a:t>    </a:t>
            </a:r>
            <a:r>
              <a:rPr lang="zh-CN" altLang="en-US" sz="1600">
                <a:latin typeface="仿宋" panose="02010609060101010101" charset="-122"/>
                <a:ea typeface="仿宋" panose="02010609060101010101" charset="-122"/>
                <a:cs typeface="仿宋" panose="02010609060101010101" charset="-122"/>
              </a:rPr>
              <a:t>1．主营业务收入（工程结算收入）：指报告年度内企业确认的销售商品、提供劳务等主营业务的收入，或建设工程的收入。根据会计“主营业务收入”科目的期末贷方余额填报。若会计报告和会计报表中未设置该科目，以“营业收入”代替填报。</a:t>
            </a:r>
            <a:endParaRPr lang="zh-CN" altLang="en-US" sz="1600">
              <a:latin typeface="仿宋" panose="02010609060101010101" charset="-122"/>
              <a:ea typeface="仿宋" panose="02010609060101010101" charset="-122"/>
              <a:cs typeface="仿宋" panose="02010609060101010101" charset="-122"/>
            </a:endParaRPr>
          </a:p>
          <a:p>
            <a:pPr>
              <a:lnSpc>
                <a:spcPct val="150000"/>
              </a:lnSpc>
            </a:pPr>
            <a:r>
              <a:rPr lang="zh-CN" altLang="en-US" sz="1600">
                <a:latin typeface="仿宋" panose="02010609060101010101" charset="-122"/>
                <a:ea typeface="仿宋" panose="02010609060101010101" charset="-122"/>
                <a:cs typeface="仿宋" panose="02010609060101010101" charset="-122"/>
              </a:rPr>
              <a:t>    2．研究与试验发展（简称“研发”）经费支出：指报告年度内企业研发活动的经费支出合计，包括企业内部的日常研发经费支出，当年形成用于研发的固定资产支出和委托外单位开展研发的经费支出。</a:t>
            </a:r>
            <a:endParaRPr lang="zh-CN" altLang="en-US" sz="1600">
              <a:latin typeface="仿宋" panose="02010609060101010101" charset="-122"/>
              <a:ea typeface="仿宋" panose="02010609060101010101" charset="-122"/>
              <a:cs typeface="仿宋" panose="02010609060101010101" charset="-122"/>
            </a:endParaRPr>
          </a:p>
          <a:p>
            <a:pPr>
              <a:lnSpc>
                <a:spcPct val="150000"/>
              </a:lnSpc>
            </a:pPr>
            <a:r>
              <a:rPr lang="zh-CN" altLang="en-US" sz="1600">
                <a:latin typeface="仿宋" panose="02010609060101010101" charset="-122"/>
                <a:ea typeface="仿宋" panose="02010609060101010101" charset="-122"/>
                <a:cs typeface="仿宋" panose="02010609060101010101" charset="-122"/>
              </a:rPr>
              <a:t>    3．研究与试验发展人员数：指报告年度内企业内部直接参加研发项目人员，以及研发活动的管理和直接服务的人员。不包括全年累计从事研发活动时间占制度工作时间 10%以下的人员。</a:t>
            </a:r>
            <a:endParaRPr lang="zh-CN" altLang="en-US" sz="1600">
              <a:latin typeface="仿宋" panose="02010609060101010101" charset="-122"/>
              <a:ea typeface="仿宋" panose="02010609060101010101" charset="-122"/>
              <a:cs typeface="仿宋" panose="02010609060101010101" charset="-122"/>
            </a:endParaRPr>
          </a:p>
          <a:p>
            <a:pPr>
              <a:lnSpc>
                <a:spcPct val="150000"/>
              </a:lnSpc>
            </a:pPr>
            <a:r>
              <a:rPr lang="zh-CN" altLang="en-US" sz="1600">
                <a:latin typeface="仿宋" panose="02010609060101010101" charset="-122"/>
                <a:ea typeface="仿宋" panose="02010609060101010101" charset="-122"/>
                <a:cs typeface="仿宋" panose="02010609060101010101" charset="-122"/>
              </a:rPr>
              <a:t>    4．企业职工总数：指报告年度内企业平均拥有的从业人员数，按照统计指标“从业人员平均人数”计算。</a:t>
            </a:r>
            <a:endParaRPr lang="zh-CN" altLang="en-US" sz="1600">
              <a:latin typeface="仿宋" panose="02010609060101010101" charset="-122"/>
              <a:ea typeface="仿宋" panose="02010609060101010101" charset="-122"/>
              <a:cs typeface="仿宋" panose="02010609060101010101" charset="-122"/>
            </a:endParaRPr>
          </a:p>
          <a:p>
            <a:pPr>
              <a:lnSpc>
                <a:spcPct val="150000"/>
              </a:lnSpc>
            </a:pPr>
            <a:r>
              <a:rPr lang="zh-CN" altLang="en-US" sz="1600">
                <a:latin typeface="仿宋" panose="02010609060101010101" charset="-122"/>
                <a:ea typeface="仿宋" panose="02010609060101010101" charset="-122"/>
                <a:cs typeface="仿宋" panose="02010609060101010101" charset="-122"/>
              </a:rPr>
              <a:t>    5．技术中心职工人员数：指在报告年度内企业技术中心平均拥有的工作人员数。</a:t>
            </a:r>
            <a:endParaRPr lang="zh-CN" altLang="en-US" sz="1600">
              <a:latin typeface="仿宋" panose="02010609060101010101" charset="-122"/>
              <a:ea typeface="仿宋" panose="02010609060101010101" charset="-122"/>
              <a:cs typeface="仿宋" panose="02010609060101010101" charset="-122"/>
            </a:endParaRPr>
          </a:p>
          <a:p>
            <a:pPr>
              <a:lnSpc>
                <a:spcPct val="150000"/>
              </a:lnSpc>
            </a:pPr>
            <a:r>
              <a:rPr lang="zh-CN" altLang="en-US" sz="1600">
                <a:latin typeface="仿宋" panose="02010609060101010101" charset="-122"/>
                <a:ea typeface="仿宋" panose="02010609060101010101" charset="-122"/>
                <a:cs typeface="仿宋" panose="02010609060101010101" charset="-122"/>
              </a:rPr>
              <a:t>       高级专家人数：指全职在技术中心工作、获得国家、省、部、市等政府部门认定的有突出贡献的专家或者享受国家、省、 部、市专项津贴的专家，以及教授级高工或高工数。博士、硕士人数：指全职在技术中心工作、获得博士学位、硕士学位的人员数。在站博士后可以作为博士进行统计。</a:t>
            </a:r>
            <a:endParaRPr lang="zh-CN" altLang="en-US" sz="1600">
              <a:latin typeface="仿宋" panose="02010609060101010101" charset="-122"/>
              <a:ea typeface="仿宋" panose="02010609060101010101" charset="-122"/>
              <a:cs typeface="仿宋" panose="02010609060101010101" charset="-122"/>
            </a:endParaRPr>
          </a:p>
          <a:p>
            <a:pPr>
              <a:lnSpc>
                <a:spcPct val="150000"/>
              </a:lnSpc>
            </a:pPr>
            <a:r>
              <a:rPr lang="zh-CN" altLang="en-US" sz="1600">
                <a:latin typeface="仿宋" panose="02010609060101010101" charset="-122"/>
                <a:ea typeface="仿宋" panose="02010609060101010101" charset="-122"/>
                <a:cs typeface="仿宋" panose="02010609060101010101" charset="-122"/>
              </a:rPr>
              <a:t>    </a:t>
            </a:r>
            <a:r>
              <a:rPr lang="zh-CN" altLang="en-US" sz="1600">
                <a:latin typeface="仿宋" panose="02010609060101010101" charset="-122"/>
                <a:ea typeface="仿宋" panose="02010609060101010101" charset="-122"/>
                <a:cs typeface="仿宋" panose="02010609060101010101" charset="-122"/>
                <a:sym typeface="+mn-ea"/>
              </a:rPr>
              <a:t>6．来技术中心从事研发工作的外部专家人数：指来技术中心从事研究、技术开发工作的具有较高科技开发能力的海内外专家累计人月。最小统计单位为：0.5 人月。</a:t>
            </a:r>
            <a:endParaRPr lang="zh-CN" altLang="en-US" sz="1600">
              <a:latin typeface="仿宋" panose="02010609060101010101" charset="-122"/>
              <a:ea typeface="仿宋" panose="02010609060101010101" charset="-122"/>
              <a:cs typeface="仿宋" panose="02010609060101010101" charset="-122"/>
            </a:endParaRPr>
          </a:p>
        </p:txBody>
      </p:sp>
    </p:spTree>
    <p:custDataLst>
      <p:tags r:id="rId7"/>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4" name="文本框 3"/>
          <p:cNvSpPr txBox="1"/>
          <p:nvPr/>
        </p:nvSpPr>
        <p:spPr>
          <a:xfrm>
            <a:off x="736600" y="320040"/>
            <a:ext cx="10407650" cy="6000750"/>
          </a:xfrm>
          <a:prstGeom prst="rect">
            <a:avLst/>
          </a:prstGeom>
          <a:noFill/>
        </p:spPr>
        <p:txBody>
          <a:bodyPr wrap="square" rtlCol="0" anchor="t">
            <a:spAutoFit/>
          </a:bodyPr>
          <a:p>
            <a:pPr>
              <a:lnSpc>
                <a:spcPct val="150000"/>
              </a:lnSpc>
            </a:pPr>
            <a:r>
              <a:rPr lang="en-US" altLang="zh-CN" sz="1600">
                <a:latin typeface="仿宋" panose="02010609060101010101" charset="-122"/>
                <a:ea typeface="仿宋" panose="02010609060101010101" charset="-122"/>
                <a:cs typeface="仿宋" panose="02010609060101010101" charset="-122"/>
                <a:sym typeface="+mn-ea"/>
              </a:rPr>
              <a:t>    </a:t>
            </a:r>
            <a:r>
              <a:rPr lang="zh-CN" altLang="en-US" sz="1600">
                <a:latin typeface="仿宋" panose="02010609060101010101" charset="-122"/>
                <a:ea typeface="仿宋" panose="02010609060101010101" charset="-122"/>
                <a:cs typeface="仿宋" panose="02010609060101010101" charset="-122"/>
                <a:sym typeface="+mn-ea"/>
              </a:rPr>
              <a:t>7．企业全部研发项目数：指企业在报告年度当年立项并开展研发（制）工作、以前年份立项仍继续进行研发（制）的研究开发项目或课题，包括当年完成和年内研发工作已告失败的项目，不包括委托外单位进行研发的项目。从研发项目类型看，包括新产品开发项目数、新技术开发项目数、新工艺开发项目数、新服务开发项目数与基础研究项目数之和。           </a:t>
            </a:r>
            <a:endParaRPr lang="zh-CN" altLang="en-US" sz="1600">
              <a:latin typeface="仿宋" panose="02010609060101010101" charset="-122"/>
              <a:ea typeface="仿宋" panose="02010609060101010101" charset="-122"/>
              <a:cs typeface="仿宋" panose="02010609060101010101" charset="-122"/>
              <a:sym typeface="+mn-ea"/>
            </a:endParaRPr>
          </a:p>
          <a:p>
            <a:pPr>
              <a:lnSpc>
                <a:spcPct val="150000"/>
              </a:lnSpc>
            </a:pPr>
            <a:r>
              <a:rPr lang="zh-CN" altLang="en-US" sz="1600">
                <a:latin typeface="仿宋" panose="02010609060101010101" charset="-122"/>
                <a:ea typeface="仿宋" panose="02010609060101010101" charset="-122"/>
                <a:cs typeface="仿宋" panose="02010609060101010101" charset="-122"/>
                <a:sym typeface="+mn-ea"/>
              </a:rPr>
              <a:t>    基础研究和应用研究项目数：指企业全部研发项目中主要以科学原理的探索与发现、技术原理的研究为目标的项目数。</a:t>
            </a:r>
            <a:endParaRPr lang="zh-CN" altLang="en-US" sz="1600">
              <a:latin typeface="仿宋" panose="02010609060101010101" charset="-122"/>
              <a:ea typeface="仿宋" panose="02010609060101010101" charset="-122"/>
              <a:cs typeface="仿宋" panose="02010609060101010101" charset="-122"/>
              <a:sym typeface="+mn-ea"/>
            </a:endParaRPr>
          </a:p>
          <a:p>
            <a:pPr>
              <a:lnSpc>
                <a:spcPct val="150000"/>
              </a:lnSpc>
            </a:pPr>
            <a:r>
              <a:rPr lang="zh-CN" altLang="en-US" sz="1600">
                <a:latin typeface="仿宋" panose="02010609060101010101" charset="-122"/>
                <a:ea typeface="仿宋" panose="02010609060101010101" charset="-122"/>
                <a:cs typeface="仿宋" panose="02010609060101010101" charset="-122"/>
              </a:rPr>
              <a:t>    8．研发平台数：指企业作为项目法人承担建设、国家或省有关部门归口管理且已经获得批复的科技类、研究开发类平台数。</a:t>
            </a:r>
            <a:endParaRPr lang="zh-CN" altLang="en-US" sz="1600">
              <a:latin typeface="仿宋" panose="02010609060101010101" charset="-122"/>
              <a:ea typeface="仿宋" panose="02010609060101010101" charset="-122"/>
              <a:cs typeface="仿宋" panose="02010609060101010101" charset="-122"/>
            </a:endParaRPr>
          </a:p>
          <a:p>
            <a:pPr>
              <a:lnSpc>
                <a:spcPct val="150000"/>
              </a:lnSpc>
            </a:pPr>
            <a:r>
              <a:rPr lang="zh-CN" altLang="en-US" sz="1600">
                <a:latin typeface="仿宋" panose="02010609060101010101" charset="-122"/>
                <a:ea typeface="仿宋" panose="02010609060101010101" charset="-122"/>
                <a:cs typeface="仿宋" panose="02010609060101010101" charset="-122"/>
              </a:rPr>
              <a:t>       国家级研发平台数：指企业作为项目法人承担建设、国家有关部门归口管理且已获得批复的科技类、研究开发类平台数。</a:t>
            </a:r>
            <a:endParaRPr lang="zh-CN" altLang="en-US" sz="1600">
              <a:latin typeface="仿宋" panose="02010609060101010101" charset="-122"/>
              <a:ea typeface="仿宋" panose="02010609060101010101" charset="-122"/>
              <a:cs typeface="仿宋" panose="02010609060101010101" charset="-122"/>
            </a:endParaRPr>
          </a:p>
          <a:p>
            <a:pPr>
              <a:lnSpc>
                <a:spcPct val="150000"/>
              </a:lnSpc>
            </a:pPr>
            <a:r>
              <a:rPr lang="zh-CN" altLang="en-US" sz="1600">
                <a:latin typeface="仿宋" panose="02010609060101010101" charset="-122"/>
                <a:ea typeface="仿宋" panose="02010609060101010101" charset="-122"/>
                <a:cs typeface="仿宋" panose="02010609060101010101" charset="-122"/>
              </a:rPr>
              <a:t>    9．通过认证的实验室和检测机构数：指通过中华人民共和国有关国家部门、国际组织或省级有关部门认证认可的、仍在有效期内的实验室、检验检测机构数。通过国家（国际组织）认证的实验室和检测机构数：指通过中华人民共和国有关国家部门、国际组织认证认可的、仍在有效期内的实验室、检验检测机构数。</a:t>
            </a:r>
            <a:endParaRPr lang="zh-CN" altLang="en-US" sz="1600">
              <a:latin typeface="仿宋" panose="02010609060101010101" charset="-122"/>
              <a:ea typeface="仿宋" panose="02010609060101010101" charset="-122"/>
              <a:cs typeface="仿宋" panose="02010609060101010101" charset="-122"/>
            </a:endParaRPr>
          </a:p>
          <a:p>
            <a:pPr>
              <a:lnSpc>
                <a:spcPct val="150000"/>
              </a:lnSpc>
            </a:pPr>
            <a:r>
              <a:rPr lang="zh-CN" altLang="en-US" sz="1600">
                <a:latin typeface="仿宋" panose="02010609060101010101" charset="-122"/>
                <a:ea typeface="仿宋" panose="02010609060101010101" charset="-122"/>
                <a:cs typeface="仿宋" panose="02010609060101010101" charset="-122"/>
              </a:rPr>
              <a:t>    10．企业技术开发仪器设备原值：指报告年度末企业用于研发的固定资产中的仪器和设备原价。其中，设备包括用于研发活动的各类机器和设备、试验测量仪器、运输工具、工装工具等。</a:t>
            </a:r>
            <a:endParaRPr lang="zh-CN" altLang="en-US" sz="1600">
              <a:latin typeface="仿宋" panose="02010609060101010101" charset="-122"/>
              <a:ea typeface="仿宋" panose="02010609060101010101" charset="-122"/>
              <a:cs typeface="仿宋" panose="02010609060101010101" charset="-122"/>
            </a:endParaRPr>
          </a:p>
          <a:p>
            <a:pPr>
              <a:lnSpc>
                <a:spcPct val="150000"/>
              </a:lnSpc>
            </a:pPr>
            <a:r>
              <a:rPr lang="zh-CN" altLang="en-US" sz="1600">
                <a:latin typeface="仿宋" panose="02010609060101010101" charset="-122"/>
                <a:ea typeface="仿宋" panose="02010609060101010101" charset="-122"/>
                <a:cs typeface="仿宋" panose="02010609060101010101" charset="-122"/>
              </a:rPr>
              <a:t>      </a:t>
            </a:r>
            <a:endParaRPr lang="zh-CN" altLang="en-US" sz="1600">
              <a:latin typeface="仿宋" panose="02010609060101010101" charset="-122"/>
              <a:ea typeface="仿宋" panose="02010609060101010101" charset="-122"/>
              <a:cs typeface="仿宋" panose="02010609060101010101" charset="-122"/>
            </a:endParaRPr>
          </a:p>
        </p:txBody>
      </p:sp>
    </p:spTree>
    <p:custDataLst>
      <p:tags r:id="rId7"/>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2" name="文本框 1"/>
          <p:cNvSpPr txBox="1"/>
          <p:nvPr/>
        </p:nvSpPr>
        <p:spPr>
          <a:xfrm>
            <a:off x="922020" y="436245"/>
            <a:ext cx="10347325" cy="5584825"/>
          </a:xfrm>
          <a:prstGeom prst="rect">
            <a:avLst/>
          </a:prstGeom>
          <a:noFill/>
        </p:spPr>
        <p:txBody>
          <a:bodyPr wrap="square" rtlCol="0" anchor="t">
            <a:spAutoFit/>
          </a:bodyPr>
          <a:p>
            <a:pPr>
              <a:lnSpc>
                <a:spcPct val="150000"/>
              </a:lnSpc>
            </a:pPr>
            <a:r>
              <a:rPr lang="en-US" altLang="zh-CN" sz="1400">
                <a:latin typeface="仿宋" panose="02010609060101010101" charset="-122"/>
                <a:ea typeface="仿宋" panose="02010609060101010101" charset="-122"/>
                <a:cs typeface="仿宋" panose="02010609060101010101" charset="-122"/>
                <a:sym typeface="+mn-ea"/>
              </a:rPr>
              <a:t>    </a:t>
            </a:r>
            <a:r>
              <a:rPr lang="zh-CN" altLang="en-US" sz="1400">
                <a:latin typeface="仿宋" panose="02010609060101010101" charset="-122"/>
                <a:ea typeface="仿宋" panose="02010609060101010101" charset="-122"/>
                <a:cs typeface="仿宋" panose="02010609060101010101" charset="-122"/>
                <a:sym typeface="+mn-ea"/>
              </a:rPr>
              <a:t>11．企业拥有的全部有效专利数：指报告年度末企业作为专利权人拥有的、经国内外知识产权行政部门授予且在有效期内的发明、实用新型、外观设计专利，以及软件著作权件数。</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sym typeface="+mn-ea"/>
              </a:rPr>
              <a:t>        拥有的全部有效发明专利数：指报告年度末企业作为专利权人拥有的、经国内外知识产权行政部门授予且在有效期内的发明专利件数。</a:t>
            </a:r>
            <a:endParaRPr lang="en-US" altLang="zh-CN" sz="1400">
              <a:latin typeface="仿宋" panose="02010609060101010101" charset="-122"/>
              <a:ea typeface="仿宋" panose="02010609060101010101" charset="-122"/>
              <a:cs typeface="仿宋" panose="02010609060101010101" charset="-122"/>
              <a:sym typeface="+mn-ea"/>
            </a:endParaRPr>
          </a:p>
          <a:p>
            <a:pPr>
              <a:lnSpc>
                <a:spcPct val="150000"/>
              </a:lnSpc>
            </a:pPr>
            <a:r>
              <a:rPr lang="zh-CN" altLang="en-US" sz="1400">
                <a:latin typeface="仿宋" panose="02010609060101010101" charset="-122"/>
                <a:ea typeface="仿宋" panose="02010609060101010101" charset="-122"/>
                <a:cs typeface="仿宋" panose="02010609060101010101" charset="-122"/>
              </a:rPr>
              <a:t>    12．当年被受理的专利申请数：指报告年度内企业向专利行政部门提出发明、实用新型、外观专利、软件著作权申请并被受理的专利件数。</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当年被受理的发明专利申请数：指报告年度内企业向专利行政部门提出发明专利申请并被受理的专利件数。</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13．最近三年主持和参加制定的国际、国家、行业、地方、团体和企业标准数：指企业在报告年度、报告年度前二年主持或参加制定，目前仍有效执行的国际、国家、行业、地方、团 体和企业标准的数量。</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14．新产品销售收入：对于制造业企业，新产品销售收入指报告年度内企业销售采用新技术原理、新设计构思研制、生产的全新产品，或在结构、材质、工艺等某一方面比原有产品有明显改进，从而显著提高了产品性能或扩大了使用功能的产品实现的销售收入。新产品既包括经政府有关部门认定并在有效期内的新产品，也包括企业自行研制开发，未经政府有关部门认定，从投产之日起一年之内的新产品。对于建筑业企业，新产品销售收入指报告年度内企业采用新技术、新工艺、新结构、新材料等实现的营业收入。对于采掘业企业，新产品销售收入指报告年度内企业采用新技术、新工艺等实现的营业收入。对于服务业企业，新产品销售收入指报告年度内企业通过提供在服务内容、服务方式、服务传递系统、服务技术手段等方面全新的、或者作出明显改进的服务实现的营业收入。</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sym typeface="+mn-ea"/>
              </a:rPr>
              <a:t>        </a:t>
            </a:r>
            <a:endParaRPr lang="zh-CN" altLang="en-US" sz="1400">
              <a:latin typeface="仿宋" panose="02010609060101010101" charset="-122"/>
              <a:ea typeface="仿宋" panose="02010609060101010101" charset="-122"/>
              <a:cs typeface="仿宋" panose="02010609060101010101" charset="-122"/>
            </a:endParaRPr>
          </a:p>
        </p:txBody>
      </p:sp>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2" name="文本框 1"/>
          <p:cNvSpPr txBox="1"/>
          <p:nvPr/>
        </p:nvSpPr>
        <p:spPr>
          <a:xfrm>
            <a:off x="992505" y="3746500"/>
            <a:ext cx="10206355" cy="1137285"/>
          </a:xfrm>
          <a:prstGeom prst="rect">
            <a:avLst/>
          </a:prstGeom>
          <a:noFill/>
          <a:ln w="9525">
            <a:noFill/>
          </a:ln>
        </p:spPr>
        <p:txBody>
          <a:bodyPr wrap="square" anchor="t">
            <a:spAutoFit/>
          </a:bodyPr>
          <a:p>
            <a:pPr indent="24765">
              <a:lnSpc>
                <a:spcPct val="200000"/>
              </a:lnSpc>
            </a:pPr>
            <a:r>
              <a:rPr lang="zh-CN" b="1">
                <a:solidFill>
                  <a:srgbClr val="000000"/>
                </a:solidFill>
                <a:latin typeface="黑体" panose="02010609060101010101" charset="-122"/>
                <a:ea typeface="黑体" panose="02010609060101010101" charset="-122"/>
                <a:cs typeface="仿宋" panose="02010609060101010101" charset="-122"/>
                <a:sym typeface="+mn-ea"/>
              </a:rPr>
              <a:t>二、市级企业技术中心申请时间</a:t>
            </a:r>
            <a:endParaRPr lang="zh-CN" b="1">
              <a:solidFill>
                <a:srgbClr val="000000"/>
              </a:solidFill>
              <a:latin typeface="黑体" panose="02010609060101010101" charset="-122"/>
              <a:ea typeface="黑体" panose="02010609060101010101" charset="-122"/>
              <a:cs typeface="仿宋" panose="02010609060101010101" charset="-122"/>
            </a:endParaRPr>
          </a:p>
          <a:p>
            <a:pPr indent="24765">
              <a:lnSpc>
                <a:spcPct val="200000"/>
              </a:lnSpc>
            </a:pPr>
            <a:r>
              <a:rPr lang="zh-CN" sz="1400">
                <a:solidFill>
                  <a:srgbClr val="000000"/>
                </a:solidFill>
                <a:latin typeface="仿宋" panose="02010609060101010101" charset="-122"/>
                <a:ea typeface="仿宋" panose="02010609060101010101" charset="-122"/>
                <a:cs typeface="仿宋" panose="02010609060101010101" charset="-122"/>
                <a:sym typeface="+mn-ea"/>
              </a:rPr>
              <a:t>     </a:t>
            </a:r>
            <a:r>
              <a:rPr lang="zh-CN" sz="1600">
                <a:solidFill>
                  <a:srgbClr val="000000"/>
                </a:solidFill>
                <a:latin typeface="仿宋" panose="02010609060101010101" charset="-122"/>
                <a:ea typeface="仿宋" panose="02010609060101010101" charset="-122"/>
                <a:cs typeface="仿宋" panose="02010609060101010101" charset="-122"/>
                <a:sym typeface="+mn-ea"/>
              </a:rPr>
              <a:t>太原市市级企业技术中心每年认定一次。申请时间已工信局出具时间为准。</a:t>
            </a:r>
            <a:endParaRPr lang="zh-CN" altLang="en-US" sz="1400" b="0">
              <a:solidFill>
                <a:srgbClr val="000000"/>
              </a:solidFill>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636905" y="657860"/>
            <a:ext cx="5262245" cy="368300"/>
          </a:xfrm>
          <a:prstGeom prst="rect">
            <a:avLst/>
          </a:prstGeom>
          <a:noFill/>
          <a:ln w="9525">
            <a:noFill/>
          </a:ln>
        </p:spPr>
        <p:txBody>
          <a:bodyPr wrap="square">
            <a:spAutoFit/>
            <a:scene3d>
              <a:camera prst="orthographicFront"/>
              <a:lightRig rig="threePt" dir="t"/>
            </a:scene3d>
          </a:bodyPr>
          <a:p>
            <a:pPr indent="419100" algn="l"/>
            <a:r>
              <a:rPr lang="zh-CN" sz="1800" b="1">
                <a:solidFill>
                  <a:srgbClr val="000000"/>
                </a:solidFill>
                <a:latin typeface="黑体" panose="02010609060101010101" charset="-122"/>
                <a:ea typeface="黑体" panose="02010609060101010101" charset="-122"/>
                <a:cs typeface="仿宋" panose="02010609060101010101" charset="-122"/>
              </a:rPr>
              <a:t>一、申请企业技术中心的好处</a:t>
            </a:r>
            <a:endParaRPr lang="zh-CN" sz="1800" b="1">
              <a:solidFill>
                <a:srgbClr val="000000"/>
              </a:solidFill>
              <a:latin typeface="黑体" panose="02010609060101010101" charset="-122"/>
              <a:ea typeface="黑体" panose="02010609060101010101" charset="-122"/>
              <a:cs typeface="仿宋" panose="02010609060101010101" charset="-122"/>
            </a:endParaRPr>
          </a:p>
        </p:txBody>
      </p:sp>
      <p:sp>
        <p:nvSpPr>
          <p:cNvPr id="5" name="文本框 4"/>
          <p:cNvSpPr txBox="1"/>
          <p:nvPr/>
        </p:nvSpPr>
        <p:spPr>
          <a:xfrm>
            <a:off x="1619885" y="1137920"/>
            <a:ext cx="5751195" cy="1599565"/>
          </a:xfrm>
          <a:prstGeom prst="rect">
            <a:avLst/>
          </a:prstGeom>
          <a:noFill/>
          <a:ln w="9525">
            <a:noFill/>
          </a:ln>
        </p:spPr>
        <p:txBody>
          <a:bodyPr wrap="square">
            <a:spAutoFit/>
          </a:bodyPr>
          <a:p>
            <a:pPr marL="342900" indent="-342900" algn="l">
              <a:lnSpc>
                <a:spcPct val="200000"/>
              </a:lnSpc>
              <a:buFont typeface="+mj-ea"/>
              <a:buAutoNum type="circleNumDbPlain"/>
            </a:pPr>
            <a:r>
              <a:rPr lang="zh-CN" altLang="en-US" sz="1400" b="0">
                <a:solidFill>
                  <a:srgbClr val="000000"/>
                </a:solidFill>
                <a:ea typeface="宋体" panose="02010600030101010101" pitchFamily="2" charset="-122"/>
              </a:rPr>
              <a:t>太原市奖励</a:t>
            </a:r>
            <a:r>
              <a:rPr lang="en-US" altLang="zh-CN" sz="1400" b="0">
                <a:solidFill>
                  <a:srgbClr val="000000"/>
                </a:solidFill>
                <a:ea typeface="宋体" panose="02010600030101010101" pitchFamily="2" charset="-122"/>
              </a:rPr>
              <a:t>50</a:t>
            </a:r>
            <a:r>
              <a:rPr lang="zh-CN" altLang="en-US" sz="1400" b="0">
                <a:solidFill>
                  <a:srgbClr val="000000"/>
                </a:solidFill>
                <a:ea typeface="宋体" panose="02010600030101010101" pitchFamily="2" charset="-122"/>
              </a:rPr>
              <a:t>万</a:t>
            </a:r>
            <a:endParaRPr lang="zh-CN" altLang="en-US" sz="1400" b="0">
              <a:solidFill>
                <a:srgbClr val="000000"/>
              </a:solidFill>
              <a:ea typeface="宋体" panose="02010600030101010101" pitchFamily="2" charset="-122"/>
            </a:endParaRPr>
          </a:p>
          <a:p>
            <a:pPr marL="342900" indent="-342900" algn="l">
              <a:lnSpc>
                <a:spcPct val="200000"/>
              </a:lnSpc>
              <a:buFont typeface="+mj-ea"/>
              <a:buAutoNum type="circleNumDbPlain"/>
            </a:pPr>
            <a:r>
              <a:rPr lang="zh-CN" altLang="en-US" sz="1400" b="0">
                <a:solidFill>
                  <a:srgbClr val="000000"/>
                </a:solidFill>
                <a:ea typeface="宋体" panose="02010600030101010101" pitchFamily="2" charset="-122"/>
              </a:rPr>
              <a:t>有利于招投标，推动技术创新</a:t>
            </a:r>
            <a:endParaRPr lang="zh-CN" altLang="en-US" sz="1400" b="0">
              <a:solidFill>
                <a:srgbClr val="000000"/>
              </a:solidFill>
              <a:ea typeface="宋体" panose="02010600030101010101" pitchFamily="2" charset="-122"/>
            </a:endParaRPr>
          </a:p>
          <a:p>
            <a:pPr marL="342900" indent="-342900" algn="l">
              <a:lnSpc>
                <a:spcPct val="200000"/>
              </a:lnSpc>
              <a:buFont typeface="+mj-ea"/>
              <a:buAutoNum type="circleNumDbPlain"/>
            </a:pPr>
            <a:r>
              <a:rPr lang="zh-CN" sz="1400">
                <a:latin typeface="Calibri" panose="020F0502020204030204" charset="0"/>
                <a:ea typeface="宋体" panose="02010600030101010101" pitchFamily="2" charset="-122"/>
                <a:sym typeface="+mn-ea"/>
              </a:rPr>
              <a:t>被认定为市级企业技术中心超过一年</a:t>
            </a:r>
            <a:r>
              <a:rPr lang="zh-CN" altLang="en-US" sz="1400" b="0">
                <a:solidFill>
                  <a:srgbClr val="000000"/>
                </a:solidFill>
                <a:ea typeface="宋体" panose="02010600030101010101" pitchFamily="2" charset="-122"/>
              </a:rPr>
              <a:t>的可以申请省级企业技术中心</a:t>
            </a:r>
            <a:endParaRPr lang="zh-CN" altLang="en-US" sz="1400" b="0">
              <a:solidFill>
                <a:srgbClr val="000000"/>
              </a:solidFill>
              <a:ea typeface="宋体" panose="02010600030101010101" pitchFamily="2" charset="-122"/>
            </a:endParaRPr>
          </a:p>
          <a:p>
            <a:pPr indent="419100" algn="l"/>
            <a:endParaRPr lang="zh-CN" altLang="en-US" sz="1400" b="0">
              <a:solidFill>
                <a:srgbClr val="000000"/>
              </a:solidFill>
              <a:ea typeface="宋体" panose="02010600030101010101" pitchFamily="2" charset="-122"/>
            </a:endParaRPr>
          </a:p>
        </p:txBody>
      </p:sp>
    </p:spTree>
    <p:custDataLst>
      <p:tags r:id="rId7"/>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2" name="文本框 1"/>
          <p:cNvSpPr txBox="1"/>
          <p:nvPr/>
        </p:nvSpPr>
        <p:spPr>
          <a:xfrm>
            <a:off x="877570" y="555625"/>
            <a:ext cx="10436860" cy="5262245"/>
          </a:xfrm>
          <a:prstGeom prst="rect">
            <a:avLst/>
          </a:prstGeom>
          <a:noFill/>
        </p:spPr>
        <p:txBody>
          <a:bodyPr wrap="square" rtlCol="0" anchor="t">
            <a:spAutoFit/>
          </a:bodyPr>
          <a:p>
            <a:pPr>
              <a:lnSpc>
                <a:spcPct val="150000"/>
              </a:lnSpc>
            </a:pPr>
            <a:r>
              <a:rPr lang="en-US" altLang="zh-CN" sz="1400">
                <a:latin typeface="仿宋" panose="02010609060101010101" charset="-122"/>
                <a:ea typeface="仿宋" panose="02010609060101010101" charset="-122"/>
                <a:cs typeface="仿宋" panose="02010609060101010101" charset="-122"/>
                <a:sym typeface="+mn-ea"/>
              </a:rPr>
              <a:t>    </a:t>
            </a:r>
            <a:r>
              <a:rPr lang="zh-CN" altLang="en-US" sz="1400">
                <a:latin typeface="仿宋" panose="02010609060101010101" charset="-122"/>
                <a:ea typeface="仿宋" panose="02010609060101010101" charset="-122"/>
                <a:cs typeface="仿宋" panose="02010609060101010101" charset="-122"/>
                <a:sym typeface="+mn-ea"/>
              </a:rPr>
              <a:t>15．新产品销售利润：指报告年度内企业通过销售新产品实现的销售（营业）利润。</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sym typeface="+mn-ea"/>
              </a:rPr>
              <a:t>    16．利润总额（工程结算收入利润总额）：指报告年度企业生产经营过程中各种收入或工程结算收入，扣除各种耗费后的盈余，反映企业在报告期内实现的盈亏总额。</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sym typeface="+mn-ea"/>
              </a:rPr>
              <a:t>    17．最近三年获国家及省自然科学、技术发明、科技进步奖项目数：指企业在报告年度、报告年度前二年获得的由国务院、省级及部级设立并颁发的“国家自然科学奖”、“国家技术发明奖”和“国家科学技术进步奖”的项目总数。</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18.拥有国家一级注册执业资格人员数：指建筑企业拥有的获得国家一级注册执业资格的工作人员总数。</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19.最近三年批准省级以上工法数量:指建筑企业在报告年度、报告年度前二年制定的，目前仍有效执行的国际、国家、国家、省级工法的数量。</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20.获得的“十项新技术”省级以上示范工程数量：指在报告年度内建筑企业获得的国家、省级“十项新技术”示范工程总数。 </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21.获得的国家及省建筑行业管理、质量、技术奖数量:指在报告年度内企业获得的由国家、省建设行政管理部门颁发的建筑行业管理、质量、技术奖总数。</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22.产品抽检合格率：指在报告年度内质监部门对食品企业相关产品的抽检合格比率。 </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23.获得的权威机构产品认证数:指在报告年度内食品企业获得的由国家认可的权威机构认证的绿色食品、有机食品、无公害食品、清真食品数。</a:t>
            </a:r>
            <a:endParaRPr lang="zh-CN" altLang="en-US" sz="1400">
              <a:latin typeface="仿宋" panose="02010609060101010101" charset="-122"/>
              <a:ea typeface="仿宋" panose="02010609060101010101" charset="-122"/>
              <a:cs typeface="仿宋" panose="02010609060101010101" charset="-122"/>
            </a:endParaRPr>
          </a:p>
          <a:p>
            <a:pPr>
              <a:lnSpc>
                <a:spcPct val="150000"/>
              </a:lnSpc>
            </a:pPr>
            <a:r>
              <a:rPr lang="zh-CN" altLang="en-US" sz="1400">
                <a:latin typeface="仿宋" panose="02010609060101010101" charset="-122"/>
                <a:ea typeface="仿宋" panose="02010609060101010101" charset="-122"/>
                <a:cs typeface="仿宋" panose="02010609060101010101" charset="-122"/>
              </a:rPr>
              <a:t>    24.拥有的非物质文化遗产、中华老字号及原产地标识等称号数:指在报告年度内企业拥有的非物质文化遗产、中华老字号及原产地标识等称号总数。</a:t>
            </a:r>
            <a:endParaRPr lang="zh-CN" altLang="en-US" sz="1400">
              <a:latin typeface="仿宋" panose="02010609060101010101" charset="-122"/>
              <a:ea typeface="仿宋" panose="02010609060101010101" charset="-122"/>
              <a:cs typeface="仿宋" panose="02010609060101010101" charset="-122"/>
            </a:endParaRPr>
          </a:p>
        </p:txBody>
      </p:sp>
    </p:spTree>
    <p:custDataLst>
      <p:tags r:id="rId7"/>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4065905" y="2821305"/>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2030730" y="2748915"/>
            <a:ext cx="1684655" cy="1360170"/>
          </a:xfrm>
          <a:prstGeom prst="rect">
            <a:avLst/>
          </a:prstGeom>
          <a:noFill/>
        </p:spPr>
        <p:txBody>
          <a:bodyPr wrap="square" lIns="90000" tIns="0" rIns="9000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05</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2" name="标题 1"/>
          <p:cNvSpPr>
            <a:spLocks noGrp="1"/>
          </p:cNvSpPr>
          <p:nvPr>
            <p:ph type="ctrTitle" idx="13"/>
            <p:custDataLst>
              <p:tags r:id="rId3"/>
            </p:custDataLst>
          </p:nvPr>
        </p:nvSpPr>
        <p:spPr>
          <a:xfrm>
            <a:off x="4488815" y="1633855"/>
            <a:ext cx="5505450" cy="3457575"/>
          </a:xfrm>
        </p:spPr>
        <p:txBody>
          <a:bodyPr>
            <a:normAutofit/>
          </a:bodyPr>
          <a:lstStyle/>
          <a:p>
            <a:r>
              <a:rPr lang="zh-CN" altLang="en-US" b="1">
                <a:latin typeface="仿宋" panose="02010609060101010101" charset="-122"/>
                <a:ea typeface="仿宋" panose="02010609060101010101" charset="-122"/>
                <a:cs typeface="仿宋" panose="02010609060101010101" charset="-122"/>
                <a:sym typeface="+mn-ea"/>
              </a:rPr>
              <a:t>工作总结编写提纲</a:t>
            </a:r>
            <a:endParaRPr lang="zh-CN" altLang="en-US"/>
          </a:p>
        </p:txBody>
      </p:sp>
    </p:spTree>
    <p:custDataLst>
      <p:tags r:id="rId4"/>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8" name="文本框 7"/>
          <p:cNvSpPr txBox="1"/>
          <p:nvPr/>
        </p:nvSpPr>
        <p:spPr>
          <a:xfrm>
            <a:off x="802640" y="255905"/>
            <a:ext cx="9678670" cy="5507990"/>
          </a:xfrm>
          <a:prstGeom prst="rect">
            <a:avLst/>
          </a:prstGeom>
          <a:noFill/>
        </p:spPr>
        <p:txBody>
          <a:bodyPr wrap="square" rtlCol="0" anchor="t">
            <a:spAutoFit/>
          </a:bodyPr>
          <a:p>
            <a:pPr algn="l">
              <a:lnSpc>
                <a:spcPct val="150000"/>
              </a:lnSpc>
            </a:pPr>
            <a:r>
              <a:rPr lang="zh-CN" altLang="en-US" b="1">
                <a:latin typeface="仿宋" panose="02010609060101010101" charset="-122"/>
                <a:ea typeface="仿宋" panose="02010609060101010101" charset="-122"/>
                <a:cs typeface="仿宋" panose="02010609060101010101" charset="-122"/>
              </a:rPr>
              <a:t>工作总结编写提纲</a:t>
            </a:r>
            <a:endParaRPr lang="zh-CN" altLang="en-US" sz="2000">
              <a:latin typeface="仿宋" panose="02010609060101010101" charset="-122"/>
              <a:ea typeface="仿宋" panose="02010609060101010101" charset="-122"/>
              <a:cs typeface="仿宋" panose="02010609060101010101" charset="-122"/>
            </a:endParaRPr>
          </a:p>
          <a:p>
            <a:pPr>
              <a:lnSpc>
                <a:spcPct val="250000"/>
              </a:lnSpc>
            </a:pPr>
            <a:r>
              <a:rPr lang="zh-CN" altLang="en-US">
                <a:latin typeface="仿宋" panose="02010609060101010101" charset="-122"/>
                <a:ea typeface="仿宋" panose="02010609060101010101" charset="-122"/>
                <a:cs typeface="仿宋" panose="02010609060101010101" charset="-122"/>
              </a:rPr>
              <a:t>   </a:t>
            </a:r>
            <a:r>
              <a:rPr lang="zh-CN" altLang="en-US" sz="1400">
                <a:latin typeface="仿宋" panose="02010609060101010101" charset="-122"/>
                <a:ea typeface="仿宋" panose="02010609060101010101" charset="-122"/>
                <a:cs typeface="仿宋" panose="02010609060101010101" charset="-122"/>
              </a:rPr>
              <a:t>已认定的太原市企业技术中心需在评价年度提交工作总结，以全面总结报告年度和报告年度前一年度企业技术创新与技术中心工作情况。主要包括如下内容：</a:t>
            </a:r>
            <a:endParaRPr lang="zh-CN" altLang="en-US" sz="1400">
              <a:latin typeface="仿宋" panose="02010609060101010101" charset="-122"/>
              <a:ea typeface="仿宋" panose="02010609060101010101" charset="-122"/>
              <a:cs typeface="仿宋" panose="02010609060101010101" charset="-122"/>
            </a:endParaRPr>
          </a:p>
          <a:p>
            <a:pPr>
              <a:lnSpc>
                <a:spcPct val="250000"/>
              </a:lnSpc>
            </a:pPr>
            <a:r>
              <a:rPr lang="zh-CN" altLang="en-US" sz="1400">
                <a:latin typeface="仿宋" panose="02010609060101010101" charset="-122"/>
                <a:ea typeface="仿宋" panose="02010609060101010101" charset="-122"/>
                <a:cs typeface="仿宋" panose="02010609060101010101" charset="-122"/>
              </a:rPr>
              <a:t>    1．简要分析企业所在行业创新趋势和特点，以及企业在该行业中的地位和竞争优势。</a:t>
            </a:r>
            <a:endParaRPr lang="zh-CN" altLang="en-US" sz="1400">
              <a:latin typeface="仿宋" panose="02010609060101010101" charset="-122"/>
              <a:ea typeface="仿宋" panose="02010609060101010101" charset="-122"/>
              <a:cs typeface="仿宋" panose="02010609060101010101" charset="-122"/>
            </a:endParaRPr>
          </a:p>
          <a:p>
            <a:pPr>
              <a:lnSpc>
                <a:spcPct val="250000"/>
              </a:lnSpc>
            </a:pPr>
            <a:r>
              <a:rPr lang="zh-CN" altLang="en-US" sz="1400">
                <a:latin typeface="仿宋" panose="02010609060101010101" charset="-122"/>
                <a:ea typeface="仿宋" panose="02010609060101010101" charset="-122"/>
                <a:cs typeface="仿宋" panose="02010609060101010101" charset="-122"/>
              </a:rPr>
              <a:t>    2．企业技术创新体系建设情况，包括企业技术创新体系基本情况、技术中心组织建设、技术中心创新机制建设、产学研合作创新机制建设、国际化创新合作网络建设、企业技术创新基础设施建设等。</a:t>
            </a:r>
            <a:endParaRPr lang="zh-CN" altLang="en-US" sz="1400">
              <a:latin typeface="仿宋" panose="02010609060101010101" charset="-122"/>
              <a:ea typeface="仿宋" panose="02010609060101010101" charset="-122"/>
              <a:cs typeface="仿宋" panose="02010609060101010101" charset="-122"/>
            </a:endParaRPr>
          </a:p>
          <a:p>
            <a:pPr>
              <a:lnSpc>
                <a:spcPct val="250000"/>
              </a:lnSpc>
            </a:pPr>
            <a:r>
              <a:rPr lang="zh-CN" altLang="en-US" sz="1400">
                <a:latin typeface="仿宋" panose="02010609060101010101" charset="-122"/>
                <a:ea typeface="仿宋" panose="02010609060101010101" charset="-122"/>
                <a:cs typeface="仿宋" panose="02010609060101010101" charset="-122"/>
              </a:rPr>
              <a:t>    3．企业技术创新活动开展情况，包括创新人才培养、重点创新项目的组织实施、关键核心技术和产品开发等。</a:t>
            </a:r>
            <a:endParaRPr lang="zh-CN" altLang="en-US" sz="1400">
              <a:latin typeface="仿宋" panose="02010609060101010101" charset="-122"/>
              <a:ea typeface="仿宋" panose="02010609060101010101" charset="-122"/>
              <a:cs typeface="仿宋" panose="02010609060101010101" charset="-122"/>
            </a:endParaRPr>
          </a:p>
          <a:p>
            <a:pPr>
              <a:lnSpc>
                <a:spcPct val="250000"/>
              </a:lnSpc>
            </a:pPr>
            <a:r>
              <a:rPr lang="zh-CN" altLang="en-US" sz="1400">
                <a:latin typeface="仿宋" panose="02010609060101010101" charset="-122"/>
                <a:ea typeface="仿宋" panose="02010609060101010101" charset="-122"/>
                <a:cs typeface="仿宋" panose="02010609060101010101" charset="-122"/>
              </a:rPr>
              <a:t>    4．企业技术中心取得的主要创新成果，形成的核心技术及自主知识产权情况，重点介绍相关技术成果对企业核心产品研发、核心竞争力提升的支撑作用，以及取得的经济社会效益。</a:t>
            </a:r>
            <a:endParaRPr lang="zh-CN" altLang="en-US" sz="1400">
              <a:latin typeface="仿宋" panose="02010609060101010101" charset="-122"/>
              <a:ea typeface="仿宋" panose="02010609060101010101" charset="-122"/>
              <a:cs typeface="仿宋" panose="02010609060101010101" charset="-122"/>
            </a:endParaRPr>
          </a:p>
          <a:p>
            <a:pPr>
              <a:lnSpc>
                <a:spcPct val="250000"/>
              </a:lnSpc>
            </a:pPr>
            <a:r>
              <a:rPr lang="zh-CN" altLang="en-US" sz="1400">
                <a:latin typeface="仿宋" panose="02010609060101010101" charset="-122"/>
                <a:ea typeface="仿宋" panose="02010609060101010101" charset="-122"/>
                <a:cs typeface="仿宋" panose="02010609060101010101" charset="-122"/>
              </a:rPr>
              <a:t>    5．企业创新战略规划、国家相关政策研究执行、信息化建设情况，其他有特色的工作、创新性工作情况。</a:t>
            </a:r>
            <a:endParaRPr lang="zh-CN" altLang="en-US" sz="1400">
              <a:latin typeface="仿宋" panose="02010609060101010101" charset="-122"/>
              <a:ea typeface="仿宋" panose="02010609060101010101" charset="-122"/>
              <a:cs typeface="仿宋" panose="02010609060101010101" charset="-122"/>
            </a:endParaRPr>
          </a:p>
        </p:txBody>
      </p:sp>
    </p:spTree>
    <p:custDataLst>
      <p:tags r:id="rId7"/>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3954145" y="2887345"/>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1931670" y="2748280"/>
            <a:ext cx="1684655" cy="1360170"/>
          </a:xfrm>
          <a:prstGeom prst="rect">
            <a:avLst/>
          </a:prstGeom>
          <a:noFill/>
        </p:spPr>
        <p:txBody>
          <a:bodyPr wrap="square" lIns="90000" tIns="0" rIns="9000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06</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2" name="标题 1"/>
          <p:cNvSpPr>
            <a:spLocks noGrp="1"/>
          </p:cNvSpPr>
          <p:nvPr>
            <p:ph type="ctrTitle" idx="13"/>
            <p:custDataLst>
              <p:tags r:id="rId3"/>
            </p:custDataLst>
          </p:nvPr>
        </p:nvSpPr>
        <p:spPr>
          <a:xfrm>
            <a:off x="4391025" y="1699895"/>
            <a:ext cx="5505450" cy="3457575"/>
          </a:xfrm>
        </p:spPr>
        <p:txBody>
          <a:bodyPr>
            <a:normAutofit/>
          </a:bodyPr>
          <a:lstStyle/>
          <a:p>
            <a:r>
              <a:rPr lang="zh-CN" altLang="en-US">
                <a:sym typeface="+mn-ea"/>
              </a:rPr>
              <a:t>评价指标体系</a:t>
            </a:r>
            <a:endParaRPr lang="zh-CN" altLang="en-US"/>
          </a:p>
        </p:txBody>
      </p:sp>
    </p:spTree>
    <p:custDataLst>
      <p:tags r:id="rId4"/>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9" name="文本框 8"/>
          <p:cNvSpPr txBox="1"/>
          <p:nvPr/>
        </p:nvSpPr>
        <p:spPr>
          <a:xfrm>
            <a:off x="642620" y="270510"/>
            <a:ext cx="11433810" cy="1814830"/>
          </a:xfrm>
          <a:prstGeom prst="rect">
            <a:avLst/>
          </a:prstGeom>
          <a:noFill/>
        </p:spPr>
        <p:txBody>
          <a:bodyPr wrap="square" rtlCol="0" anchor="t">
            <a:spAutoFit/>
          </a:bodyPr>
          <a:p>
            <a:r>
              <a:rPr lang="zh-CN" altLang="en-US" sz="2000"/>
              <a:t>评价指标体系</a:t>
            </a:r>
            <a:endParaRPr lang="zh-CN" altLang="en-US" sz="2000"/>
          </a:p>
          <a:p>
            <a:pPr algn="ctr"/>
            <a:endParaRPr lang="zh-CN" altLang="en-US"/>
          </a:p>
          <a:p>
            <a:pPr algn="ctr"/>
            <a:endParaRPr lang="zh-CN" altLang="en-US"/>
          </a:p>
          <a:p>
            <a:r>
              <a:rPr lang="zh-CN" altLang="en-US" sz="1400"/>
              <a:t>一、指标体系</a:t>
            </a:r>
            <a:endParaRPr lang="zh-CN" altLang="en-US" sz="1400"/>
          </a:p>
          <a:p>
            <a:pPr>
              <a:lnSpc>
                <a:spcPct val="300000"/>
              </a:lnSpc>
            </a:pPr>
            <a:r>
              <a:rPr lang="zh-CN" altLang="en-US" sz="1400"/>
              <a:t>      除建筑、食品行业外其他所有申请市级企业技术中心的企业和已认定的市级企业技术中心使用以下指标体系</a:t>
            </a:r>
            <a:endParaRPr lang="zh-CN" altLang="en-US" sz="1400"/>
          </a:p>
        </p:txBody>
      </p:sp>
      <p:graphicFrame>
        <p:nvGraphicFramePr>
          <p:cNvPr id="13" name="表格 12"/>
          <p:cNvGraphicFramePr/>
          <p:nvPr>
            <p:custDataLst>
              <p:tags r:id="rId7"/>
            </p:custDataLst>
          </p:nvPr>
        </p:nvGraphicFramePr>
        <p:xfrm>
          <a:off x="1013143" y="2136775"/>
          <a:ext cx="9797415" cy="3749040"/>
        </p:xfrm>
        <a:graphic>
          <a:graphicData uri="http://schemas.openxmlformats.org/drawingml/2006/table">
            <a:tbl>
              <a:tblPr firstRow="1" bandRow="1">
                <a:tableStyleId>{5940675A-B579-460E-94D1-54222C63F5DA}</a:tableStyleId>
              </a:tblPr>
              <a:tblGrid>
                <a:gridCol w="1258570"/>
                <a:gridCol w="1067435"/>
                <a:gridCol w="741680"/>
                <a:gridCol w="5277485"/>
                <a:gridCol w="728980"/>
                <a:gridCol w="723265"/>
              </a:tblGrid>
              <a:tr h="687705">
                <a:tc>
                  <a:txBody>
                    <a:bodyPr/>
                    <a:p>
                      <a:pPr indent="0" algn="ctr">
                        <a:lnSpc>
                          <a:spcPct val="200000"/>
                        </a:lnSpc>
                        <a:buNone/>
                      </a:pPr>
                      <a:r>
                        <a:rPr lang="en-US" sz="1600" b="1">
                          <a:solidFill>
                            <a:srgbClr val="000000"/>
                          </a:solidFill>
                          <a:latin typeface="黑体" panose="02010609060101010101" charset="-122"/>
                          <a:ea typeface="黑体" panose="02010609060101010101" charset="-122"/>
                          <a:cs typeface="仿宋" panose="02010609060101010101" charset="-122"/>
                        </a:rPr>
                        <a:t>一级指标</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200000"/>
                        </a:lnSpc>
                        <a:buNone/>
                      </a:pPr>
                      <a:r>
                        <a:rPr lang="en-US" sz="1600" b="1">
                          <a:solidFill>
                            <a:srgbClr val="000000"/>
                          </a:solidFill>
                          <a:latin typeface="黑体" panose="02010609060101010101" charset="-122"/>
                          <a:ea typeface="黑体" panose="02010609060101010101" charset="-122"/>
                          <a:cs typeface="仿宋" panose="02010609060101010101" charset="-122"/>
                        </a:rPr>
                        <a:t>二级指标</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200000"/>
                        </a:lnSpc>
                        <a:buNone/>
                      </a:pPr>
                      <a:r>
                        <a:rPr lang="en-US" sz="1600" b="1">
                          <a:solidFill>
                            <a:srgbClr val="000000"/>
                          </a:solidFill>
                          <a:latin typeface="黑体" panose="02010609060101010101" charset="-122"/>
                          <a:ea typeface="黑体" panose="02010609060101010101" charset="-122"/>
                          <a:cs typeface="仿宋" panose="02010609060101010101" charset="-122"/>
                        </a:rPr>
                        <a:t>权重</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200000"/>
                        </a:lnSpc>
                        <a:buNone/>
                      </a:pPr>
                      <a:r>
                        <a:rPr lang="en-US" sz="1600" b="1">
                          <a:solidFill>
                            <a:srgbClr val="000000"/>
                          </a:solidFill>
                          <a:latin typeface="黑体" panose="02010609060101010101" charset="-122"/>
                          <a:ea typeface="黑体" panose="02010609060101010101" charset="-122"/>
                          <a:cs typeface="仿宋" panose="02010609060101010101" charset="-122"/>
                        </a:rPr>
                        <a:t>三级指标</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200000"/>
                        </a:lnSpc>
                        <a:buNone/>
                      </a:pPr>
                      <a:r>
                        <a:rPr lang="en-US" sz="1600" b="1">
                          <a:solidFill>
                            <a:srgbClr val="000000"/>
                          </a:solidFill>
                          <a:latin typeface="黑体" panose="02010609060101010101" charset="-122"/>
                          <a:ea typeface="黑体" panose="02010609060101010101" charset="-122"/>
                          <a:cs typeface="仿宋" panose="02010609060101010101" charset="-122"/>
                        </a:rPr>
                        <a:t>单位</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200000"/>
                        </a:lnSpc>
                        <a:buNone/>
                      </a:pPr>
                      <a:r>
                        <a:rPr lang="en-US" sz="1600" b="1">
                          <a:solidFill>
                            <a:srgbClr val="000000"/>
                          </a:solidFill>
                          <a:latin typeface="黑体" panose="02010609060101010101" charset="-122"/>
                          <a:ea typeface="黑体" panose="02010609060101010101" charset="-122"/>
                          <a:cs typeface="仿宋" panose="02010609060101010101" charset="-122"/>
                        </a:rPr>
                        <a:t>权重</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9585">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一</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定量指标</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1">
                          <a:solidFill>
                            <a:srgbClr val="000000"/>
                          </a:solidFill>
                          <a:latin typeface="仿宋" panose="02010609060101010101" charset="-122"/>
                          <a:ea typeface="仿宋" panose="02010609060101010101" charset="-122"/>
                        </a:rPr>
                        <a:t>100</a:t>
                      </a:r>
                      <a:endParaRPr lang="en-US" altLang="zh-CN" sz="1600" b="1">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 </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 </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 </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3240">
                <a:tc rowSpan="5">
                  <a:txBody>
                    <a:bodyPr/>
                    <a:p>
                      <a:pPr indent="0" algn="ctr">
                        <a:lnSpc>
                          <a:spcPct val="150000"/>
                        </a:lnSpc>
                        <a:buNone/>
                      </a:pPr>
                      <a:r>
                        <a:rPr lang="en-US" sz="1000" b="0">
                          <a:solidFill>
                            <a:srgbClr val="000000"/>
                          </a:solidFill>
                          <a:latin typeface="仿宋" panose="02010609060101010101" charset="-122"/>
                          <a:ea typeface="仿宋" panose="02010609060101010101" charset="-122"/>
                          <a:cs typeface="仿宋" panose="02010609060101010101" charset="-122"/>
                        </a:rPr>
                        <a:t>  </a:t>
                      </a:r>
                      <a:endParaRPr lang="en-US" sz="1000" b="0">
                        <a:solidFill>
                          <a:srgbClr val="000000"/>
                        </a:solidFill>
                        <a:latin typeface="仿宋" panose="02010609060101010101" charset="-122"/>
                        <a:ea typeface="仿宋" panose="02010609060101010101" charset="-122"/>
                        <a:cs typeface="仿宋" panose="02010609060101010101" charset="-122"/>
                      </a:endParaRPr>
                    </a:p>
                    <a:p>
                      <a:pPr indent="0" algn="ctr">
                        <a:lnSpc>
                          <a:spcPct val="150000"/>
                        </a:lnSpc>
                        <a:buNone/>
                      </a:pPr>
                      <a:endParaRPr lang="en-US" altLang="zh-CN" sz="1000" b="0">
                        <a:solidFill>
                          <a:srgbClr val="000000"/>
                        </a:solidFill>
                        <a:latin typeface="仿宋" panose="02010609060101010101" charset="-122"/>
                        <a:ea typeface="仿宋" panose="02010609060101010101" charset="-122"/>
                        <a:cs typeface="仿宋" panose="02010609060101010101" charset="-122"/>
                      </a:endParaRPr>
                    </a:p>
                    <a:p>
                      <a:pPr indent="0" algn="ctr">
                        <a:lnSpc>
                          <a:spcPct val="150000"/>
                        </a:lnSpc>
                        <a:buNone/>
                      </a:pPr>
                      <a:endParaRPr lang="en-US" altLang="zh-CN" sz="1000" b="0">
                        <a:solidFill>
                          <a:srgbClr val="000000"/>
                        </a:solidFill>
                        <a:latin typeface="仿宋" panose="02010609060101010101" charset="-122"/>
                        <a:ea typeface="仿宋" panose="02010609060101010101" charset="-122"/>
                        <a:cs typeface="仿宋" panose="02010609060101010101" charset="-122"/>
                      </a:endParaRPr>
                    </a:p>
                    <a:p>
                      <a:pPr indent="0" algn="ctr">
                        <a:lnSpc>
                          <a:spcPct val="150000"/>
                        </a:lnSpc>
                        <a:buNone/>
                      </a:pPr>
                      <a:endParaRPr lang="en-US" altLang="zh-CN" sz="1000" b="0">
                        <a:solidFill>
                          <a:srgbClr val="000000"/>
                        </a:solidFill>
                        <a:latin typeface="仿宋" panose="02010609060101010101" charset="-122"/>
                        <a:ea typeface="仿宋" panose="02010609060101010101" charset="-122"/>
                        <a:cs typeface="仿宋" panose="02010609060101010101" charset="-122"/>
                      </a:endParaRPr>
                    </a:p>
                    <a:p>
                      <a:pPr indent="0" algn="ctr">
                        <a:lnSpc>
                          <a:spcPct val="150000"/>
                        </a:lnSpc>
                        <a:buNone/>
                      </a:pPr>
                      <a:r>
                        <a:rPr lang="en-US" altLang="zh-CN" sz="1600" b="0">
                          <a:solidFill>
                            <a:srgbClr val="000000"/>
                          </a:solidFill>
                          <a:latin typeface="仿宋" panose="02010609060101010101" charset="-122"/>
                          <a:ea typeface="仿宋" panose="02010609060101010101" charset="-122"/>
                          <a:cs typeface="仿宋" panose="02010609060101010101" charset="-122"/>
                        </a:rPr>
                        <a:t>创新投入</a:t>
                      </a:r>
                      <a:endParaRPr lang="en-US" altLang="zh-CN"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p>
                      <a:pPr algn="ctr">
                        <a:lnSpc>
                          <a:spcPct val="150000"/>
                        </a:lnSpc>
                        <a:buClrTx/>
                        <a:buSzTx/>
                        <a:buFontTx/>
                        <a:buNone/>
                      </a:pPr>
                      <a:endParaRPr lang="en-US" altLang="zh-CN" sz="1600" b="0">
                        <a:solidFill>
                          <a:srgbClr val="000000"/>
                        </a:solidFill>
                        <a:latin typeface="仿宋" panose="02010609060101010101" charset="-122"/>
                        <a:ea typeface="仿宋" panose="02010609060101010101" charset="-122"/>
                        <a:cs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cs typeface="仿宋" panose="02010609060101010101" charset="-122"/>
                        </a:rPr>
                        <a:t>创新经费</a:t>
                      </a:r>
                      <a:endParaRPr lang="en-US" altLang="zh-CN" sz="1600" b="0">
                        <a:solidFill>
                          <a:srgbClr val="000000"/>
                        </a:solidFill>
                        <a:latin typeface="仿宋" panose="02010609060101010101" charset="-122"/>
                        <a:ea typeface="仿宋" panose="02010609060101010101" charset="-122"/>
                        <a:cs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cs typeface="仿宋" panose="02010609060101010101" charset="-122"/>
                        </a:rPr>
                        <a:t> </a:t>
                      </a:r>
                      <a:endParaRPr lang="en-US" altLang="zh-CN"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p>
                      <a:pPr algn="ctr">
                        <a:lnSpc>
                          <a:spcPct val="150000"/>
                        </a:lnSpc>
                        <a:buClrTx/>
                        <a:buSzTx/>
                        <a:buFontTx/>
                        <a:buNone/>
                      </a:pP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20</a:t>
                      </a: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 </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研发人员人均研发经费支出</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万元</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8</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4040">
                <a:tc vMerge="1">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vMerge="1">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vMerge="1">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研发经费支出占主营业务收入的比重</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12</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8635">
                <a:tc vMerge="1">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rowSpan="3">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cs typeface="仿宋" panose="02010609060101010101" charset="-122"/>
                        </a:rPr>
                        <a:t> </a:t>
                      </a:r>
                      <a:endParaRPr lang="en-US" altLang="zh-CN" sz="1600" b="0">
                        <a:solidFill>
                          <a:srgbClr val="000000"/>
                        </a:solidFill>
                        <a:latin typeface="仿宋" panose="02010609060101010101" charset="-122"/>
                        <a:ea typeface="仿宋" panose="02010609060101010101" charset="-122"/>
                        <a:cs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cs typeface="仿宋" panose="02010609060101010101" charset="-122"/>
                        </a:rPr>
                        <a:t>创新人才</a:t>
                      </a:r>
                      <a:endParaRPr lang="en-US" altLang="zh-CN" sz="1600" b="0">
                        <a:solidFill>
                          <a:srgbClr val="000000"/>
                        </a:solidFill>
                        <a:latin typeface="仿宋" panose="02010609060101010101" charset="-122"/>
                        <a:ea typeface="仿宋" panose="02010609060101010101" charset="-122"/>
                        <a:cs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cs typeface="仿宋" panose="02010609060101010101" charset="-122"/>
                        </a:rPr>
                        <a:t> </a:t>
                      </a:r>
                      <a:endParaRPr lang="en-US" altLang="zh-CN" sz="1600" b="0">
                        <a:solidFill>
                          <a:srgbClr val="000000"/>
                        </a:solidFill>
                        <a:latin typeface="仿宋" panose="02010609060101010101" charset="-122"/>
                        <a:ea typeface="仿宋" panose="02010609060101010101" charset="-122"/>
                        <a:cs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cs typeface="仿宋" panose="02010609060101010101" charset="-122"/>
                        </a:rPr>
                        <a:t> </a:t>
                      </a:r>
                      <a:endParaRPr lang="en-US" altLang="zh-CN"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3">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 </a:t>
                      </a: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15</a:t>
                      </a: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 </a:t>
                      </a: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 </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研发人员占企业职工总数的比重</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7</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9270">
                <a:tc vMerge="1">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vMerge="1">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vMerge="1">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技术中心拥有的高级专家和博士人数</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人</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4</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6565">
                <a:tc vMerge="1">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vMerge="1">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vMerge="1">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来技术中心从事研发工作的外部专家人数</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人月</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4</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8"/>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graphicFrame>
        <p:nvGraphicFramePr>
          <p:cNvPr id="2" name="表格 1"/>
          <p:cNvGraphicFramePr/>
          <p:nvPr>
            <p:custDataLst>
              <p:tags r:id="rId7"/>
            </p:custDataLst>
          </p:nvPr>
        </p:nvGraphicFramePr>
        <p:xfrm>
          <a:off x="773113" y="301625"/>
          <a:ext cx="10845165" cy="6198235"/>
        </p:xfrm>
        <a:graphic>
          <a:graphicData uri="http://schemas.openxmlformats.org/drawingml/2006/table">
            <a:tbl>
              <a:tblPr firstRow="1" bandRow="1">
                <a:tableStyleId>{5940675A-B579-460E-94D1-54222C63F5DA}</a:tableStyleId>
              </a:tblPr>
              <a:tblGrid>
                <a:gridCol w="1100455"/>
                <a:gridCol w="1118235"/>
                <a:gridCol w="1032510"/>
                <a:gridCol w="5588635"/>
                <a:gridCol w="974090"/>
                <a:gridCol w="1031240"/>
              </a:tblGrid>
              <a:tr h="557530">
                <a:tc>
                  <a:txBody>
                    <a:bodyPr/>
                    <a:p>
                      <a:pPr indent="0" algn="ctr">
                        <a:lnSpc>
                          <a:spcPct val="190000"/>
                        </a:lnSpc>
                        <a:buNone/>
                      </a:pPr>
                      <a:r>
                        <a:rPr lang="en-US" sz="1600" b="1">
                          <a:solidFill>
                            <a:srgbClr val="000000"/>
                          </a:solidFill>
                          <a:latin typeface="黑体" panose="02010609060101010101" charset="-122"/>
                          <a:ea typeface="黑体" panose="02010609060101010101" charset="-122"/>
                          <a:cs typeface="仿宋" panose="02010609060101010101" charset="-122"/>
                        </a:rPr>
                        <a:t>一级指标</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90000"/>
                        </a:lnSpc>
                        <a:buNone/>
                      </a:pPr>
                      <a:r>
                        <a:rPr lang="en-US" sz="1600" b="1">
                          <a:solidFill>
                            <a:srgbClr val="000000"/>
                          </a:solidFill>
                          <a:latin typeface="黑体" panose="02010609060101010101" charset="-122"/>
                          <a:ea typeface="黑体" panose="02010609060101010101" charset="-122"/>
                          <a:cs typeface="仿宋" panose="02010609060101010101" charset="-122"/>
                        </a:rPr>
                        <a:t>二级指标</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90000"/>
                        </a:lnSpc>
                        <a:buNone/>
                      </a:pPr>
                      <a:r>
                        <a:rPr lang="en-US" sz="1600" b="1">
                          <a:solidFill>
                            <a:srgbClr val="000000"/>
                          </a:solidFill>
                          <a:latin typeface="黑体" panose="02010609060101010101" charset="-122"/>
                          <a:ea typeface="黑体" panose="02010609060101010101" charset="-122"/>
                          <a:cs typeface="仿宋" panose="02010609060101010101" charset="-122"/>
                        </a:rPr>
                        <a:t>权重</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90000"/>
                        </a:lnSpc>
                        <a:buNone/>
                      </a:pPr>
                      <a:r>
                        <a:rPr lang="en-US" sz="1600" b="1">
                          <a:solidFill>
                            <a:srgbClr val="000000"/>
                          </a:solidFill>
                          <a:latin typeface="黑体" panose="02010609060101010101" charset="-122"/>
                          <a:ea typeface="黑体" panose="02010609060101010101" charset="-122"/>
                          <a:cs typeface="仿宋" panose="02010609060101010101" charset="-122"/>
                        </a:rPr>
                        <a:t>三级指标</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90000"/>
                        </a:lnSpc>
                        <a:buNone/>
                      </a:pPr>
                      <a:r>
                        <a:rPr lang="en-US" sz="1600" b="1">
                          <a:solidFill>
                            <a:srgbClr val="000000"/>
                          </a:solidFill>
                          <a:latin typeface="黑体" panose="02010609060101010101" charset="-122"/>
                          <a:ea typeface="黑体" panose="02010609060101010101" charset="-122"/>
                          <a:cs typeface="仿宋" panose="02010609060101010101" charset="-122"/>
                        </a:rPr>
                        <a:t>单位</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90000"/>
                        </a:lnSpc>
                        <a:buNone/>
                      </a:pPr>
                      <a:r>
                        <a:rPr lang="en-US" sz="1600" b="1">
                          <a:solidFill>
                            <a:srgbClr val="000000"/>
                          </a:solidFill>
                          <a:latin typeface="黑体" panose="02010609060101010101" charset="-122"/>
                          <a:ea typeface="黑体" panose="02010609060101010101" charset="-122"/>
                          <a:cs typeface="仿宋" panose="02010609060101010101" charset="-122"/>
                        </a:rPr>
                        <a:t>权重</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8775">
                <a:tc rowSpan="7">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 </a:t>
                      </a: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创新条件</a:t>
                      </a: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 </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技术积累</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algn="ctr">
                        <a:lnSpc>
                          <a:spcPct val="150000"/>
                        </a:lnSpc>
                        <a:buClrTx/>
                        <a:buSzTx/>
                        <a:buFontTx/>
                        <a:buNone/>
                      </a:pP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13 </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企业拥有的全部有效发明专利数</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项</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5</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941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企业全部研发项目数</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项</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4</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972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基础研究和应用研究项目数占全部研发项目数的比重</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4</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941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rowSpan="4">
                  <a:txBody>
                    <a:bodyPr/>
                    <a:p>
                      <a:pPr algn="ctr">
                        <a:lnSpc>
                          <a:spcPct val="150000"/>
                        </a:lnSpc>
                        <a:buClrTx/>
                        <a:buSzTx/>
                        <a:buFontTx/>
                        <a:buNone/>
                      </a:pP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创新平台</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p>
                      <a:pPr algn="ctr">
                        <a:lnSpc>
                          <a:spcPct val="150000"/>
                        </a:lnSpc>
                        <a:buClrTx/>
                        <a:buSzTx/>
                        <a:buFontTx/>
                        <a:buNone/>
                      </a:pP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12</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企业技术开发仪器设备原值</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万元</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4</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877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国家级研发平台数</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个</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3</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941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省级研发平台数</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个</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2</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353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通过国家（国际组织） 认证的实验室和检测机构数</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个</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3</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8775">
                <a:tc rowSpan="6">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 </a:t>
                      </a: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创新绩效</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 </a:t>
                      </a: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技术产出 </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algn="ctr">
                        <a:lnSpc>
                          <a:spcPct val="150000"/>
                        </a:lnSpc>
                        <a:buClrTx/>
                        <a:buSzTx/>
                        <a:buFontTx/>
                        <a:buNone/>
                      </a:pP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15 </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当年被受理的专利申请数</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项</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5</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941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当年被受理的发明专利申请数</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项</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6</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894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最近三年主持和参与制定的国际、国家和行业标准数</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项</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4</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814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rowSpan="3">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 </a:t>
                      </a: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创新效益</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algn="ctr">
                        <a:lnSpc>
                          <a:spcPct val="150000"/>
                        </a:lnSpc>
                        <a:buClrTx/>
                        <a:buSzTx/>
                        <a:buFontTx/>
                        <a:buNone/>
                      </a:pPr>
                      <a:endParaRPr lang="en-US" altLang="zh-CN" sz="1600" b="0">
                        <a:solidFill>
                          <a:srgbClr val="000000"/>
                        </a:solidFill>
                        <a:latin typeface="仿宋" panose="02010609060101010101" charset="-122"/>
                        <a:ea typeface="仿宋" panose="02010609060101010101" charset="-122"/>
                      </a:endParaRPr>
                    </a:p>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 25 </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新产品销售收入占主营业务收入的比重</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10</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941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新产品销售利润占利润总额的比重</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10</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639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利润率</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5</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6245">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加分</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加分</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5</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获国家、省自然科学、技术发明、科技进步奖项目数</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项</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≤5</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8775">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扣分</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扣分</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3</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企业经营亏损</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万元</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altLang="zh-CN" sz="1600" b="0">
                          <a:solidFill>
                            <a:srgbClr val="000000"/>
                          </a:solidFill>
                          <a:latin typeface="仿宋" panose="02010609060101010101" charset="-122"/>
                          <a:ea typeface="仿宋" panose="02010609060101010101" charset="-122"/>
                        </a:rPr>
                        <a:t>≤3</a:t>
                      </a:r>
                      <a:endParaRPr lang="en-US" altLang="zh-CN" sz="1600" b="0">
                        <a:solidFill>
                          <a:srgbClr val="000000"/>
                        </a:solidFill>
                        <a:latin typeface="仿宋" panose="02010609060101010101" charset="-122"/>
                        <a:ea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8"/>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graphicFrame>
        <p:nvGraphicFramePr>
          <p:cNvPr id="2" name="表格 1"/>
          <p:cNvGraphicFramePr/>
          <p:nvPr>
            <p:custDataLst>
              <p:tags r:id="rId7"/>
            </p:custDataLst>
          </p:nvPr>
        </p:nvGraphicFramePr>
        <p:xfrm>
          <a:off x="1292543" y="631825"/>
          <a:ext cx="9652000" cy="5529580"/>
        </p:xfrm>
        <a:graphic>
          <a:graphicData uri="http://schemas.openxmlformats.org/drawingml/2006/table">
            <a:tbl>
              <a:tblPr firstRow="1" bandRow="1">
                <a:tableStyleId>{5940675A-B579-460E-94D1-54222C63F5DA}</a:tableStyleId>
              </a:tblPr>
              <a:tblGrid>
                <a:gridCol w="1223645"/>
                <a:gridCol w="1038225"/>
                <a:gridCol w="720090"/>
                <a:gridCol w="5147310"/>
                <a:gridCol w="660400"/>
                <a:gridCol w="862330"/>
              </a:tblGrid>
              <a:tr h="526415">
                <a:tc>
                  <a:txBody>
                    <a:bodyPr/>
                    <a:p>
                      <a:pPr indent="0" algn="ctr">
                        <a:lnSpc>
                          <a:spcPct val="180000"/>
                        </a:lnSpc>
                        <a:buNone/>
                      </a:pPr>
                      <a:r>
                        <a:rPr lang="en-US" sz="1600" b="1">
                          <a:solidFill>
                            <a:srgbClr val="000000"/>
                          </a:solidFill>
                          <a:latin typeface="黑体" panose="02010609060101010101" charset="-122"/>
                          <a:ea typeface="黑体" panose="02010609060101010101" charset="-122"/>
                          <a:cs typeface="仿宋" panose="02010609060101010101" charset="-122"/>
                        </a:rPr>
                        <a:t>一级指标</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600" b="1">
                          <a:solidFill>
                            <a:srgbClr val="000000"/>
                          </a:solidFill>
                          <a:latin typeface="黑体" panose="02010609060101010101" charset="-122"/>
                          <a:ea typeface="黑体" panose="02010609060101010101" charset="-122"/>
                          <a:cs typeface="仿宋" panose="02010609060101010101" charset="-122"/>
                        </a:rPr>
                        <a:t>二级指标</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600" b="1">
                          <a:solidFill>
                            <a:srgbClr val="000000"/>
                          </a:solidFill>
                          <a:latin typeface="黑体" panose="02010609060101010101" charset="-122"/>
                          <a:ea typeface="黑体" panose="02010609060101010101" charset="-122"/>
                          <a:cs typeface="仿宋" panose="02010609060101010101" charset="-122"/>
                        </a:rPr>
                        <a:t>权重</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600" b="1">
                          <a:solidFill>
                            <a:srgbClr val="000000"/>
                          </a:solidFill>
                          <a:latin typeface="黑体" panose="02010609060101010101" charset="-122"/>
                          <a:ea typeface="黑体" panose="02010609060101010101" charset="-122"/>
                          <a:cs typeface="仿宋" panose="02010609060101010101" charset="-122"/>
                        </a:rPr>
                        <a:t>三级指标</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600" b="1">
                          <a:solidFill>
                            <a:srgbClr val="000000"/>
                          </a:solidFill>
                          <a:latin typeface="黑体" panose="02010609060101010101" charset="-122"/>
                          <a:ea typeface="黑体" panose="02010609060101010101" charset="-122"/>
                          <a:cs typeface="仿宋" panose="02010609060101010101" charset="-122"/>
                        </a:rPr>
                        <a:t>单位</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80000"/>
                        </a:lnSpc>
                        <a:buNone/>
                      </a:pPr>
                      <a:r>
                        <a:rPr lang="en-US" sz="1600" b="1">
                          <a:solidFill>
                            <a:srgbClr val="000000"/>
                          </a:solidFill>
                          <a:latin typeface="黑体" panose="02010609060101010101" charset="-122"/>
                          <a:ea typeface="黑体" panose="02010609060101010101" charset="-122"/>
                          <a:cs typeface="仿宋" panose="02010609060101010101" charset="-122"/>
                        </a:rPr>
                        <a:t>权重</a:t>
                      </a:r>
                      <a:endParaRPr lang="en-US" alt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6415">
                <a:tc>
                  <a:txBody>
                    <a:bodyPr/>
                    <a:p>
                      <a:pPr indent="0" algn="ctr">
                        <a:lnSpc>
                          <a:spcPct val="150000"/>
                        </a:lnSpc>
                        <a:buNone/>
                      </a:pPr>
                      <a:r>
                        <a:rPr lang="en-US" sz="1600" b="1">
                          <a:solidFill>
                            <a:srgbClr val="000000"/>
                          </a:solidFill>
                          <a:latin typeface="仿宋" panose="02010609060101010101" charset="-122"/>
                          <a:ea typeface="仿宋" panose="02010609060101010101" charset="-122"/>
                          <a:cs typeface="仿宋" panose="02010609060101010101" charset="-122"/>
                        </a:rPr>
                        <a:t>二</a:t>
                      </a:r>
                      <a:endParaRPr lang="en-US" altLang="en-US" sz="16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600" b="1">
                          <a:solidFill>
                            <a:srgbClr val="000000"/>
                          </a:solidFill>
                          <a:latin typeface="仿宋" panose="02010609060101010101" charset="-122"/>
                          <a:ea typeface="仿宋" panose="02010609060101010101" charset="-122"/>
                          <a:cs typeface="仿宋" panose="02010609060101010101" charset="-122"/>
                        </a:rPr>
                        <a:t>定性指标</a:t>
                      </a:r>
                      <a:endParaRPr lang="en-US" altLang="en-US" sz="1600" b="1">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600" b="1">
                          <a:solidFill>
                            <a:srgbClr val="000000"/>
                          </a:solidFill>
                          <a:latin typeface="Times New Roman" panose="02020603050405020304" charset="0"/>
                          <a:cs typeface="Times New Roman" panose="02020603050405020304" charset="0"/>
                        </a:rPr>
                        <a:t>100</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600" b="0">
                          <a:solidFill>
                            <a:srgbClr val="000000"/>
                          </a:solidFill>
                          <a:latin typeface="Arial" panose="020B0604020202020204" pitchFamily="34" charset="0"/>
                          <a:cs typeface="Arial" panose="020B0604020202020204" pitchFamily="34" charset="0"/>
                        </a:rPr>
                        <a:t> </a:t>
                      </a:r>
                      <a:endParaRPr lang="en-US" altLang="en-US" sz="16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600" b="0">
                          <a:solidFill>
                            <a:srgbClr val="000000"/>
                          </a:solidFill>
                          <a:latin typeface="Arial" panose="020B0604020202020204" pitchFamily="34" charset="0"/>
                          <a:cs typeface="Arial" panose="020B0604020202020204" pitchFamily="34" charset="0"/>
                        </a:rPr>
                        <a:t> </a:t>
                      </a:r>
                      <a:endParaRPr lang="en-US" altLang="en-US" sz="16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1600" b="0">
                          <a:solidFill>
                            <a:srgbClr val="000000"/>
                          </a:solidFill>
                          <a:latin typeface="Arial" panose="020B0604020202020204" pitchFamily="34" charset="0"/>
                          <a:cs typeface="Arial" panose="020B0604020202020204" pitchFamily="34" charset="0"/>
                        </a:rPr>
                        <a:t> </a:t>
                      </a:r>
                      <a:endParaRPr lang="en-US" altLang="en-US" sz="16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7050">
                <a:tc rowSpan="2">
                  <a:txBody>
                    <a:bodyPr/>
                    <a:p>
                      <a:pPr indent="0" algn="ctr">
                        <a:lnSpc>
                          <a:spcPct val="150000"/>
                        </a:lnSpc>
                        <a:buNone/>
                      </a:pPr>
                      <a:endParaRPr lang="en-US" sz="1600" b="0">
                        <a:solidFill>
                          <a:srgbClr val="000000"/>
                        </a:solidFill>
                        <a:latin typeface="仿宋" panose="02010609060101010101" charset="-122"/>
                        <a:ea typeface="仿宋" panose="02010609060101010101" charset="-122"/>
                        <a:cs typeface="仿宋" panose="02010609060101010101" charset="-122"/>
                      </a:endParaRPr>
                    </a:p>
                    <a:p>
                      <a:pPr indent="0" algn="ctr">
                        <a:lnSpc>
                          <a:spcPct val="150000"/>
                        </a:lnSpc>
                        <a:buNone/>
                      </a:pPr>
                      <a:r>
                        <a:rPr lang="en-US" sz="1600" b="0">
                          <a:solidFill>
                            <a:srgbClr val="000000"/>
                          </a:solidFill>
                          <a:latin typeface="仿宋" panose="02010609060101010101" charset="-122"/>
                          <a:ea typeface="仿宋" panose="02010609060101010101" charset="-122"/>
                          <a:cs typeface="仿宋" panose="02010609060101010101" charset="-122"/>
                        </a:rPr>
                        <a:t>中心管理</a:t>
                      </a:r>
                      <a:endParaRPr lang="en-US" sz="16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lnSpc>
                          <a:spcPct val="150000"/>
                        </a:lnSpc>
                        <a:buNone/>
                      </a:pPr>
                      <a:r>
                        <a:rPr lang="en-US" sz="1600" b="0">
                          <a:solidFill>
                            <a:srgbClr val="000000"/>
                          </a:solidFill>
                          <a:latin typeface="仿宋" panose="02010609060101010101" charset="-122"/>
                          <a:ea typeface="仿宋" panose="02010609060101010101" charset="-122"/>
                          <a:cs typeface="仿宋" panose="02010609060101010101" charset="-122"/>
                        </a:rPr>
                        <a:t>技术中心的职能及在企业技术创新体系中的地位和作用</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50000"/>
                        </a:lnSpc>
                        <a:buNone/>
                      </a:pPr>
                      <a:r>
                        <a:rPr lang="en-US" sz="1600" b="0">
                          <a:solidFill>
                            <a:srgbClr val="000000"/>
                          </a:solidFill>
                          <a:latin typeface="Times New Roman" panose="02020603050405020304" charset="0"/>
                          <a:cs typeface="Times New Roman" panose="02020603050405020304" charset="0"/>
                        </a:rPr>
                        <a:t>20</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578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lnSpc>
                          <a:spcPct val="150000"/>
                        </a:lnSpc>
                        <a:buNone/>
                      </a:pPr>
                      <a:r>
                        <a:rPr lang="en-US" sz="1600" b="0">
                          <a:solidFill>
                            <a:srgbClr val="000000"/>
                          </a:solidFill>
                          <a:latin typeface="仿宋" panose="02010609060101010101" charset="-122"/>
                          <a:ea typeface="仿宋" panose="02010609060101010101" charset="-122"/>
                          <a:cs typeface="仿宋" panose="02010609060101010101" charset="-122"/>
                        </a:rPr>
                        <a:t>产学研合作及人才培养情况</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50000"/>
                        </a:lnSpc>
                        <a:buNone/>
                      </a:pPr>
                      <a:r>
                        <a:rPr lang="en-US" sz="1600" b="0">
                          <a:solidFill>
                            <a:srgbClr val="000000"/>
                          </a:solidFill>
                          <a:latin typeface="Times New Roman" panose="02020603050405020304" charset="0"/>
                          <a:cs typeface="Times New Roman" panose="02020603050405020304" charset="0"/>
                        </a:rPr>
                        <a:t>10</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7050">
                <a:tc rowSpan="2">
                  <a:txBody>
                    <a:bodyPr/>
                    <a:p>
                      <a:pPr indent="0" algn="ctr">
                        <a:lnSpc>
                          <a:spcPct val="150000"/>
                        </a:lnSpc>
                        <a:buNone/>
                      </a:pPr>
                      <a:endParaRPr lang="en-US" sz="1600" b="0">
                        <a:solidFill>
                          <a:srgbClr val="000000"/>
                        </a:solidFill>
                        <a:latin typeface="仿宋" panose="02010609060101010101" charset="-122"/>
                        <a:ea typeface="仿宋" panose="02010609060101010101" charset="-122"/>
                        <a:cs typeface="仿宋" panose="02010609060101010101" charset="-122"/>
                      </a:endParaRPr>
                    </a:p>
                    <a:p>
                      <a:pPr indent="0" algn="ctr">
                        <a:lnSpc>
                          <a:spcPct val="150000"/>
                        </a:lnSpc>
                        <a:buNone/>
                      </a:pPr>
                      <a:r>
                        <a:rPr lang="en-US" sz="1600" b="0">
                          <a:solidFill>
                            <a:srgbClr val="000000"/>
                          </a:solidFill>
                          <a:latin typeface="仿宋" panose="02010609060101010101" charset="-122"/>
                          <a:ea typeface="仿宋" panose="02010609060101010101" charset="-122"/>
                          <a:cs typeface="仿宋" panose="02010609060101010101" charset="-122"/>
                        </a:rPr>
                        <a:t>创新机制</a:t>
                      </a:r>
                      <a:r>
                        <a:rPr lang="en-US" altLang="zh-CN" sz="1600" b="0">
                          <a:solidFill>
                            <a:srgbClr val="000000"/>
                          </a:solidFill>
                          <a:latin typeface="Arial" panose="020B0604020202020204" pitchFamily="34" charset="0"/>
                        </a:rPr>
                        <a:t> </a:t>
                      </a:r>
                      <a:endParaRPr lang="en-US" sz="16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lnSpc>
                          <a:spcPct val="150000"/>
                        </a:lnSpc>
                        <a:buNone/>
                      </a:pPr>
                      <a:r>
                        <a:rPr lang="en-US" sz="1600" b="0">
                          <a:solidFill>
                            <a:srgbClr val="000000"/>
                          </a:solidFill>
                          <a:latin typeface="仿宋" panose="02010609060101010101" charset="-122"/>
                          <a:ea typeface="仿宋" panose="02010609060101010101" charset="-122"/>
                          <a:cs typeface="仿宋" panose="02010609060101010101" charset="-122"/>
                        </a:rPr>
                        <a:t>技术中心的组织机构、管理体制和运行机制</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50000"/>
                        </a:lnSpc>
                        <a:buNone/>
                      </a:pPr>
                      <a:r>
                        <a:rPr lang="en-US" sz="1600" b="0">
                          <a:solidFill>
                            <a:srgbClr val="000000"/>
                          </a:solidFill>
                          <a:latin typeface="Times New Roman" panose="02020603050405020304" charset="0"/>
                          <a:cs typeface="Times New Roman" panose="02020603050405020304" charset="0"/>
                        </a:rPr>
                        <a:t>20</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641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lnSpc>
                          <a:spcPct val="150000"/>
                        </a:lnSpc>
                        <a:buNone/>
                      </a:pPr>
                      <a:r>
                        <a:rPr lang="en-US" sz="1600" b="0">
                          <a:solidFill>
                            <a:srgbClr val="000000"/>
                          </a:solidFill>
                          <a:latin typeface="仿宋" panose="02010609060101010101" charset="-122"/>
                          <a:ea typeface="仿宋" panose="02010609060101010101" charset="-122"/>
                          <a:cs typeface="仿宋" panose="02010609060101010101" charset="-122"/>
                        </a:rPr>
                        <a:t>技术中心制定人才激励奖励政策、企业技术创新奖励基金及落实情况</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50000"/>
                        </a:lnSpc>
                        <a:buNone/>
                      </a:pPr>
                      <a:r>
                        <a:rPr lang="en-US" sz="1600" b="0">
                          <a:solidFill>
                            <a:srgbClr val="000000"/>
                          </a:solidFill>
                          <a:latin typeface="Times New Roman" panose="02020603050405020304" charset="0"/>
                          <a:cs typeface="Times New Roman" panose="02020603050405020304" charset="0"/>
                        </a:rPr>
                        <a:t>10</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7050">
                <a:tc rowSpan="2">
                  <a:txBody>
                    <a:bodyPr/>
                    <a:p>
                      <a:pPr indent="0" algn="ctr">
                        <a:lnSpc>
                          <a:spcPct val="150000"/>
                        </a:lnSpc>
                        <a:buNone/>
                      </a:pPr>
                      <a:endParaRPr lang="en-US" sz="1600" b="0">
                        <a:solidFill>
                          <a:srgbClr val="000000"/>
                        </a:solidFill>
                        <a:latin typeface="仿宋" panose="02010609060101010101" charset="-122"/>
                        <a:ea typeface="仿宋" panose="02010609060101010101" charset="-122"/>
                        <a:cs typeface="仿宋" panose="02010609060101010101" charset="-122"/>
                      </a:endParaRPr>
                    </a:p>
                    <a:p>
                      <a:pPr indent="0" algn="ctr">
                        <a:lnSpc>
                          <a:spcPct val="150000"/>
                        </a:lnSpc>
                        <a:buNone/>
                      </a:pPr>
                      <a:r>
                        <a:rPr lang="en-US" sz="1600" b="0">
                          <a:solidFill>
                            <a:srgbClr val="000000"/>
                          </a:solidFill>
                          <a:latin typeface="仿宋" panose="02010609060101010101" charset="-122"/>
                          <a:ea typeface="仿宋" panose="02010609060101010101" charset="-122"/>
                          <a:cs typeface="仿宋" panose="02010609060101010101" charset="-122"/>
                        </a:rPr>
                        <a:t>创新战略</a:t>
                      </a:r>
                      <a:endParaRPr lang="en-US" sz="1600" b="0">
                        <a:solidFill>
                          <a:srgbClr val="000000"/>
                        </a:solidFill>
                        <a:latin typeface="仿宋" panose="02010609060101010101" charset="-122"/>
                        <a:ea typeface="仿宋" panose="02010609060101010101" charset="-122"/>
                        <a:cs typeface="仿宋" panose="02010609060101010101" charset="-122"/>
                      </a:endParaRPr>
                    </a:p>
                    <a:p>
                      <a:pPr indent="0" algn="ctr">
                        <a:lnSpc>
                          <a:spcPct val="150000"/>
                        </a:lnSpc>
                        <a:buNone/>
                      </a:pPr>
                      <a:r>
                        <a:rPr lang="en-US" altLang="zh-CN" sz="1600" b="0">
                          <a:solidFill>
                            <a:srgbClr val="000000"/>
                          </a:solidFill>
                          <a:latin typeface="Arial" panose="020B0604020202020204" pitchFamily="34" charset="0"/>
                        </a:rPr>
                        <a:t> </a:t>
                      </a:r>
                      <a:endParaRPr lang="en-US" sz="16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lnSpc>
                          <a:spcPct val="150000"/>
                        </a:lnSpc>
                        <a:buNone/>
                      </a:pPr>
                      <a:r>
                        <a:rPr lang="en-US" sz="1600" b="0">
                          <a:solidFill>
                            <a:srgbClr val="000000"/>
                          </a:solidFill>
                          <a:latin typeface="仿宋" panose="02010609060101010101" charset="-122"/>
                          <a:ea typeface="仿宋" panose="02010609060101010101" charset="-122"/>
                          <a:cs typeface="仿宋" panose="02010609060101010101" charset="-122"/>
                        </a:rPr>
                        <a:t>企业创新战略及年度工作目标制定和实施</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50000"/>
                        </a:lnSpc>
                        <a:buNone/>
                      </a:pPr>
                      <a:r>
                        <a:rPr lang="en-US" sz="1600" b="0">
                          <a:solidFill>
                            <a:srgbClr val="000000"/>
                          </a:solidFill>
                          <a:latin typeface="Times New Roman" panose="02020603050405020304" charset="0"/>
                          <a:cs typeface="Times New Roman" panose="02020603050405020304" charset="0"/>
                        </a:rPr>
                        <a:t>10</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233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lnSpc>
                          <a:spcPct val="150000"/>
                        </a:lnSpc>
                        <a:buNone/>
                      </a:pPr>
                      <a:r>
                        <a:rPr lang="en-US" sz="1600" b="0">
                          <a:solidFill>
                            <a:srgbClr val="000000"/>
                          </a:solidFill>
                          <a:latin typeface="仿宋" panose="02010609060101010101" charset="-122"/>
                          <a:ea typeface="仿宋" panose="02010609060101010101" charset="-122"/>
                          <a:cs typeface="仿宋" panose="02010609060101010101" charset="-122"/>
                        </a:rPr>
                        <a:t>企业知识产权管理战略制定及落实情况、质量品牌工作情况（结合工信部质量品牌 相关工作要求）</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50000"/>
                        </a:lnSpc>
                        <a:buNone/>
                      </a:pPr>
                      <a:r>
                        <a:rPr lang="en-US" sz="1600" b="0">
                          <a:solidFill>
                            <a:srgbClr val="000000"/>
                          </a:solidFill>
                          <a:latin typeface="Times New Roman" panose="02020603050405020304" charset="0"/>
                          <a:cs typeface="Times New Roman" panose="02020603050405020304" charset="0"/>
                        </a:rPr>
                        <a:t>20</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5935">
                <a:tc>
                  <a:txBody>
                    <a:bodyPr/>
                    <a:p>
                      <a:pPr indent="0" algn="ctr">
                        <a:lnSpc>
                          <a:spcPct val="150000"/>
                        </a:lnSpc>
                        <a:buNone/>
                      </a:pPr>
                      <a:r>
                        <a:rPr lang="en-US" sz="1600" b="0">
                          <a:solidFill>
                            <a:srgbClr val="000000"/>
                          </a:solidFill>
                          <a:latin typeface="仿宋" panose="02010609060101010101" charset="-122"/>
                          <a:ea typeface="仿宋" panose="02010609060101010101" charset="-122"/>
                          <a:cs typeface="仿宋" panose="02010609060101010101" charset="-122"/>
                        </a:rPr>
                        <a:t>政策落实</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lnSpc>
                          <a:spcPct val="150000"/>
                        </a:lnSpc>
                        <a:buNone/>
                      </a:pPr>
                      <a:r>
                        <a:rPr lang="en-US" sz="1600" b="0">
                          <a:solidFill>
                            <a:srgbClr val="000000"/>
                          </a:solidFill>
                          <a:latin typeface="仿宋" panose="02010609060101010101" charset="-122"/>
                          <a:ea typeface="仿宋" panose="02010609060101010101" charset="-122"/>
                          <a:cs typeface="仿宋" panose="02010609060101010101" charset="-122"/>
                        </a:rPr>
                        <a:t>技术中心研究执行国家相关政策情况（包括不限于加计扣除、进口设备免税等）</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50000"/>
                        </a:lnSpc>
                        <a:buNone/>
                      </a:pPr>
                      <a:r>
                        <a:rPr lang="en-US" sz="1600" b="0">
                          <a:solidFill>
                            <a:srgbClr val="000000"/>
                          </a:solidFill>
                          <a:latin typeface="Times New Roman" panose="02020603050405020304" charset="0"/>
                          <a:cs typeface="Times New Roman" panose="02020603050405020304" charset="0"/>
                        </a:rPr>
                        <a:t>5</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5135">
                <a:tc>
                  <a:txBody>
                    <a:bodyPr/>
                    <a:p>
                      <a:pPr indent="0" algn="ctr">
                        <a:lnSpc>
                          <a:spcPct val="150000"/>
                        </a:lnSpc>
                        <a:buNone/>
                      </a:pPr>
                      <a:r>
                        <a:rPr lang="en-US" sz="1600" b="0">
                          <a:solidFill>
                            <a:srgbClr val="000000"/>
                          </a:solidFill>
                          <a:latin typeface="仿宋" panose="02010609060101010101" charset="-122"/>
                          <a:ea typeface="仿宋" panose="02010609060101010101" charset="-122"/>
                          <a:cs typeface="仿宋" panose="02010609060101010101" charset="-122"/>
                        </a:rPr>
                        <a:t>信息化建设</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lnSpc>
                          <a:spcPct val="150000"/>
                        </a:lnSpc>
                        <a:buNone/>
                      </a:pPr>
                      <a:r>
                        <a:rPr lang="en-US" sz="1600" b="0">
                          <a:solidFill>
                            <a:srgbClr val="000000"/>
                          </a:solidFill>
                          <a:latin typeface="仿宋" panose="02010609060101010101" charset="-122"/>
                          <a:ea typeface="仿宋" panose="02010609060101010101" charset="-122"/>
                          <a:cs typeface="仿宋" panose="02010609060101010101" charset="-122"/>
                        </a:rPr>
                        <a:t>技术中心及企业信息化建设情况</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50000"/>
                        </a:lnSpc>
                        <a:buNone/>
                      </a:pPr>
                      <a:r>
                        <a:rPr lang="en-US" sz="1600" b="0">
                          <a:solidFill>
                            <a:srgbClr val="000000"/>
                          </a:solidFill>
                          <a:latin typeface="Times New Roman" panose="02020603050405020304" charset="0"/>
                          <a:cs typeface="Times New Roman" panose="02020603050405020304" charset="0"/>
                        </a:rPr>
                        <a:t>5</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8"/>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431800" y="481965"/>
            <a:ext cx="9412605" cy="306705"/>
          </a:xfrm>
          <a:prstGeom prst="rect">
            <a:avLst/>
          </a:prstGeom>
          <a:noFill/>
          <a:ln w="9525">
            <a:noFill/>
          </a:ln>
        </p:spPr>
        <p:txBody>
          <a:bodyPr wrap="square">
            <a:spAutoFit/>
          </a:bodyPr>
          <a:p>
            <a:pPr indent="405765"/>
            <a:r>
              <a:rPr lang="zh-CN" altLang="en-US" sz="1400" b="0"/>
              <a:t>申请市级企业技术中心的建筑企业和已认定的建筑行业 市级企业技术中心使用以下指标体系</a:t>
            </a:r>
            <a:endParaRPr lang="zh-CN" altLang="en-US" sz="1400"/>
          </a:p>
        </p:txBody>
      </p:sp>
      <p:graphicFrame>
        <p:nvGraphicFramePr>
          <p:cNvPr id="2" name="表格 1"/>
          <p:cNvGraphicFramePr/>
          <p:nvPr>
            <p:custDataLst>
              <p:tags r:id="rId7"/>
            </p:custDataLst>
          </p:nvPr>
        </p:nvGraphicFramePr>
        <p:xfrm>
          <a:off x="832485" y="877570"/>
          <a:ext cx="10349865" cy="5471160"/>
        </p:xfrm>
        <a:graphic>
          <a:graphicData uri="http://schemas.openxmlformats.org/drawingml/2006/table">
            <a:tbl>
              <a:tblPr firstRow="1" bandRow="1">
                <a:tableStyleId>{5940675A-B579-460E-94D1-54222C63F5DA}</a:tableStyleId>
              </a:tblPr>
              <a:tblGrid>
                <a:gridCol w="1306830"/>
                <a:gridCol w="1242695"/>
                <a:gridCol w="848995"/>
                <a:gridCol w="5323840"/>
                <a:gridCol w="900430"/>
                <a:gridCol w="727075"/>
              </a:tblGrid>
              <a:tr h="596900">
                <a:tc>
                  <a:txBody>
                    <a:bodyPr/>
                    <a:p>
                      <a:pPr algn="ctr">
                        <a:lnSpc>
                          <a:spcPct val="20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一级指标</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20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二级指标</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20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权重</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20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三级指标</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20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单位</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20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权重</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0995">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一</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定量指标</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1">
                          <a:solidFill>
                            <a:srgbClr val="000000"/>
                          </a:solidFill>
                          <a:latin typeface="Times New Roman" panose="02020603050405020304" charset="0"/>
                          <a:cs typeface="Times New Roman" panose="02020603050405020304" charset="0"/>
                        </a:rPr>
                        <a:t>100</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Arial" panose="020B0604020202020204" pitchFamily="34" charset="0"/>
                          <a:cs typeface="Arial" panose="020B0604020202020204" pitchFamily="34" charset="0"/>
                        </a:rPr>
                        <a:t> </a:t>
                      </a:r>
                      <a:endParaRPr lang="en-US" altLang="en-US" sz="16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Arial" panose="020B0604020202020204" pitchFamily="34" charset="0"/>
                          <a:cs typeface="Arial" panose="020B0604020202020204" pitchFamily="34" charset="0"/>
                        </a:rPr>
                        <a:t> </a:t>
                      </a:r>
                      <a:endParaRPr lang="en-US" altLang="en-US" sz="16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Arial" panose="020B0604020202020204" pitchFamily="34" charset="0"/>
                          <a:cs typeface="Arial" panose="020B0604020202020204" pitchFamily="34" charset="0"/>
                        </a:rPr>
                        <a:t> </a:t>
                      </a:r>
                      <a:endParaRPr lang="en-US" altLang="en-US" sz="16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730">
                <a:tc rowSpan="6">
                  <a:txBody>
                    <a:bodyPr/>
                    <a:p>
                      <a:pPr indent="0" algn="ctr">
                        <a:lnSpc>
                          <a:spcPct val="130000"/>
                        </a:lnSpc>
                        <a:buNone/>
                      </a:pPr>
                      <a:r>
                        <a:rPr lang="en-US" sz="1600" b="0">
                          <a:solidFill>
                            <a:srgbClr val="000000"/>
                          </a:solidFill>
                          <a:latin typeface="Arial" panose="020B0604020202020204" pitchFamily="34" charset="0"/>
                          <a:cs typeface="Arial" panose="020B0604020202020204" pitchFamily="34" charset="0"/>
                        </a:rPr>
                        <a:t>   </a:t>
                      </a:r>
                      <a:endParaRPr lang="en-US" sz="1600" b="0">
                        <a:solidFill>
                          <a:srgbClr val="000000"/>
                        </a:solidFill>
                        <a:latin typeface="Arial" panose="020B0604020202020204" pitchFamily="34" charset="0"/>
                        <a:cs typeface="Arial" panose="020B0604020202020204" pitchFamily="34" charset="0"/>
                      </a:endParaRPr>
                    </a:p>
                    <a:p>
                      <a:pPr indent="0" algn="ctr">
                        <a:lnSpc>
                          <a:spcPct val="130000"/>
                        </a:lnSpc>
                        <a:buNone/>
                      </a:pPr>
                      <a:endParaRPr lang="en-US" sz="1600" b="0">
                        <a:solidFill>
                          <a:srgbClr val="000000"/>
                        </a:solidFill>
                        <a:latin typeface="Arial" panose="020B0604020202020204" pitchFamily="34" charset="0"/>
                        <a:ea typeface="仿宋" panose="02010609060101010101" charset="-122"/>
                        <a:cs typeface="Arial" panose="020B0604020202020204" pitchFamily="34" charset="0"/>
                      </a:endParaRPr>
                    </a:p>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创新投入</a:t>
                      </a:r>
                      <a:endParaRPr lang="en-US" sz="16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lnSpc>
                          <a:spcPct val="130000"/>
                        </a:lnSpc>
                        <a:buNone/>
                      </a:pPr>
                      <a:endParaRPr lang="en-US" sz="1600" b="0">
                        <a:solidFill>
                          <a:srgbClr val="000000"/>
                        </a:solidFill>
                        <a:latin typeface="仿宋" panose="02010609060101010101" charset="-122"/>
                        <a:ea typeface="仿宋" panose="02010609060101010101" charset="-122"/>
                        <a:cs typeface="仿宋" panose="02010609060101010101" charset="-122"/>
                      </a:endParaRPr>
                    </a:p>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创新经费</a:t>
                      </a:r>
                      <a:endParaRPr 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lnSpc>
                          <a:spcPct val="130000"/>
                        </a:lnSpc>
                        <a:buNone/>
                      </a:pPr>
                      <a:endParaRPr lang="en-US" sz="1600" b="0">
                        <a:solidFill>
                          <a:srgbClr val="000000"/>
                        </a:solidFill>
                        <a:latin typeface="Times New Roman" panose="02020603050405020304" charset="0"/>
                        <a:cs typeface="Times New Roman" panose="02020603050405020304" charset="0"/>
                      </a:endParaRPr>
                    </a:p>
                    <a:p>
                      <a:pPr indent="0" algn="ctr">
                        <a:lnSpc>
                          <a:spcPct val="130000"/>
                        </a:lnSpc>
                        <a:buNone/>
                      </a:pPr>
                      <a:r>
                        <a:rPr lang="en-US" sz="1600" b="0">
                          <a:solidFill>
                            <a:srgbClr val="000000"/>
                          </a:solidFill>
                          <a:latin typeface="Times New Roman" panose="02020603050405020304" charset="0"/>
                          <a:cs typeface="Times New Roman" panose="02020603050405020304" charset="0"/>
                        </a:rPr>
                        <a:t>20</a:t>
                      </a:r>
                      <a:endParaRPr lang="en-US" sz="1600" b="0">
                        <a:solidFill>
                          <a:srgbClr val="000000"/>
                        </a:solidFill>
                        <a:latin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研发人员人均研发经费支出</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万元</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Times New Roman" panose="02020603050405020304" charset="0"/>
                          <a:cs typeface="Times New Roman" panose="02020603050405020304" charset="0"/>
                        </a:rPr>
                        <a:t>8</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417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研发经费支出占主营业务收入的比重</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Times New Roman" panose="02020603050405020304" charset="0"/>
                          <a:cs typeface="Times New Roman" panose="02020603050405020304" charset="0"/>
                        </a:rPr>
                        <a:t>%</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Times New Roman" panose="02020603050405020304" charset="0"/>
                          <a:cs typeface="Times New Roman" panose="02020603050405020304" charset="0"/>
                        </a:rPr>
                        <a:t>12</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099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rowSpan="4">
                  <a:txBody>
                    <a:bodyPr/>
                    <a:p>
                      <a:pPr indent="0" algn="ctr">
                        <a:lnSpc>
                          <a:spcPct val="130000"/>
                        </a:lnSpc>
                        <a:buNone/>
                      </a:pPr>
                      <a:endParaRPr lang="en-US" sz="1600" b="0">
                        <a:solidFill>
                          <a:srgbClr val="000000"/>
                        </a:solidFill>
                        <a:latin typeface="Arial" panose="020B0604020202020204" pitchFamily="34" charset="0"/>
                        <a:cs typeface="Arial" panose="020B0604020202020204" pitchFamily="34" charset="0"/>
                      </a:endParaRPr>
                    </a:p>
                    <a:p>
                      <a:pPr indent="0" algn="ctr">
                        <a:lnSpc>
                          <a:spcPct val="130000"/>
                        </a:lnSpc>
                        <a:buNone/>
                      </a:pPr>
                      <a:r>
                        <a:rPr lang="en-US" sz="1600" b="0">
                          <a:solidFill>
                            <a:srgbClr val="000000"/>
                          </a:solidFill>
                          <a:latin typeface="Arial" panose="020B0604020202020204" pitchFamily="34" charset="0"/>
                          <a:cs typeface="Arial" panose="020B0604020202020204" pitchFamily="34" charset="0"/>
                        </a:rPr>
                        <a:t> </a:t>
                      </a:r>
                      <a:r>
                        <a:rPr lang="en-US" sz="1600" b="0">
                          <a:solidFill>
                            <a:srgbClr val="000000"/>
                          </a:solidFill>
                          <a:latin typeface="仿宋" panose="02010609060101010101" charset="-122"/>
                          <a:ea typeface="仿宋" panose="02010609060101010101" charset="-122"/>
                          <a:cs typeface="仿宋" panose="02010609060101010101" charset="-122"/>
                        </a:rPr>
                        <a:t>创新人才</a:t>
                      </a:r>
                      <a:endParaRPr lang="en-US" sz="16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p>
                      <a:pPr indent="0" algn="ctr">
                        <a:lnSpc>
                          <a:spcPct val="130000"/>
                        </a:lnSpc>
                        <a:buNone/>
                      </a:pPr>
                      <a:endParaRPr lang="en-US" sz="1600" b="0">
                        <a:solidFill>
                          <a:srgbClr val="000000"/>
                        </a:solidFill>
                        <a:latin typeface="Arial" panose="020B0604020202020204" pitchFamily="34" charset="0"/>
                        <a:cs typeface="Arial" panose="020B0604020202020204" pitchFamily="34" charset="0"/>
                      </a:endParaRPr>
                    </a:p>
                    <a:p>
                      <a:pPr indent="0" algn="ctr">
                        <a:lnSpc>
                          <a:spcPct val="130000"/>
                        </a:lnSpc>
                        <a:buNone/>
                      </a:pPr>
                      <a:r>
                        <a:rPr lang="en-US" sz="1600" b="0">
                          <a:solidFill>
                            <a:srgbClr val="000000"/>
                          </a:solidFill>
                          <a:latin typeface="Arial" panose="020B0604020202020204" pitchFamily="34" charset="0"/>
                          <a:cs typeface="Arial" panose="020B0604020202020204" pitchFamily="34" charset="0"/>
                        </a:rPr>
                        <a:t>  </a:t>
                      </a:r>
                      <a:r>
                        <a:rPr lang="en-US" sz="1600" b="0">
                          <a:solidFill>
                            <a:srgbClr val="000000"/>
                          </a:solidFill>
                          <a:latin typeface="Times New Roman" panose="02020603050405020304" charset="0"/>
                          <a:cs typeface="Times New Roman" panose="02020603050405020304" charset="0"/>
                        </a:rPr>
                        <a:t>15</a:t>
                      </a:r>
                      <a:endParaRPr lang="en-US" sz="16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研发人员占企业职工总数的比重</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Times New Roman" panose="02020603050405020304" charset="0"/>
                          <a:cs typeface="Times New Roman" panose="02020603050405020304" charset="0"/>
                        </a:rPr>
                        <a:t>%</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Times New Roman" panose="02020603050405020304" charset="0"/>
                          <a:cs typeface="Times New Roman" panose="02020603050405020304" charset="0"/>
                        </a:rPr>
                        <a:t>5</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099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技术中心拥有的高级专家和博士人数</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人</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Times New Roman" panose="02020603050405020304" charset="0"/>
                          <a:cs typeface="Times New Roman" panose="02020603050405020304" charset="0"/>
                        </a:rPr>
                        <a:t>4</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099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技术中心具有国家一级注册执业资格人员数</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人</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Times New Roman" panose="02020603050405020304" charset="0"/>
                          <a:cs typeface="Times New Roman" panose="02020603050405020304" charset="0"/>
                        </a:rPr>
                        <a:t>4</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099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来技术中心从事研发工作的外部专家人数</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人月</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Times New Roman" panose="02020603050405020304" charset="0"/>
                          <a:cs typeface="Times New Roman" panose="02020603050405020304" charset="0"/>
                        </a:rPr>
                        <a:t>2</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0995">
                <a:tc rowSpan="7">
                  <a:txBody>
                    <a:bodyPr/>
                    <a:p>
                      <a:pPr indent="0" algn="ctr">
                        <a:lnSpc>
                          <a:spcPct val="130000"/>
                        </a:lnSpc>
                        <a:buNone/>
                      </a:pPr>
                      <a:r>
                        <a:rPr lang="en-US" sz="1600" b="0">
                          <a:solidFill>
                            <a:srgbClr val="000000"/>
                          </a:solidFill>
                          <a:latin typeface="Arial" panose="020B0604020202020204" pitchFamily="34" charset="0"/>
                          <a:cs typeface="Arial" panose="020B0604020202020204" pitchFamily="34" charset="0"/>
                        </a:rPr>
                        <a:t>   </a:t>
                      </a:r>
                      <a:endParaRPr lang="en-US" sz="1600" b="0">
                        <a:solidFill>
                          <a:srgbClr val="000000"/>
                        </a:solidFill>
                        <a:latin typeface="Arial" panose="020B0604020202020204" pitchFamily="34" charset="0"/>
                        <a:cs typeface="Arial" panose="020B0604020202020204" pitchFamily="34" charset="0"/>
                      </a:endParaRPr>
                    </a:p>
                    <a:p>
                      <a:pPr indent="0" algn="ctr">
                        <a:lnSpc>
                          <a:spcPct val="130000"/>
                        </a:lnSpc>
                        <a:buNone/>
                      </a:pPr>
                      <a:endParaRPr lang="en-US" sz="1600" b="0">
                        <a:solidFill>
                          <a:srgbClr val="000000"/>
                        </a:solidFill>
                        <a:latin typeface="Arial" panose="020B0604020202020204" pitchFamily="34" charset="0"/>
                        <a:cs typeface="Arial" panose="020B0604020202020204" pitchFamily="34" charset="0"/>
                      </a:endParaRPr>
                    </a:p>
                    <a:p>
                      <a:pPr indent="0" algn="ctr">
                        <a:lnSpc>
                          <a:spcPct val="130000"/>
                        </a:lnSpc>
                        <a:buNone/>
                      </a:pPr>
                      <a:endParaRPr lang="en-US" sz="1600" b="0">
                        <a:solidFill>
                          <a:srgbClr val="000000"/>
                        </a:solidFill>
                        <a:latin typeface="Arial" panose="020B0604020202020204" pitchFamily="34" charset="0"/>
                        <a:cs typeface="Arial" panose="020B0604020202020204" pitchFamily="34" charset="0"/>
                      </a:endParaRPr>
                    </a:p>
                    <a:p>
                      <a:pPr indent="0" algn="ctr">
                        <a:lnSpc>
                          <a:spcPct val="130000"/>
                        </a:lnSpc>
                        <a:buNone/>
                      </a:pPr>
                      <a:r>
                        <a:rPr lang="en-US" sz="1600" b="0">
                          <a:solidFill>
                            <a:srgbClr val="000000"/>
                          </a:solidFill>
                          <a:latin typeface="Arial" panose="020B0604020202020204" pitchFamily="34" charset="0"/>
                          <a:cs typeface="Arial" panose="020B0604020202020204" pitchFamily="34" charset="0"/>
                        </a:rPr>
                        <a:t> </a:t>
                      </a:r>
                      <a:r>
                        <a:rPr lang="en-US" sz="1600" b="0">
                          <a:solidFill>
                            <a:srgbClr val="000000"/>
                          </a:solidFill>
                          <a:latin typeface="仿宋" panose="02010609060101010101" charset="-122"/>
                          <a:ea typeface="仿宋" panose="02010609060101010101" charset="-122"/>
                          <a:cs typeface="仿宋" panose="02010609060101010101" charset="-122"/>
                        </a:rPr>
                        <a:t>创新条件</a:t>
                      </a:r>
                      <a:endParaRPr lang="en-US" sz="16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lnSpc>
                          <a:spcPct val="130000"/>
                        </a:lnSpc>
                        <a:buNone/>
                      </a:pPr>
                      <a:r>
                        <a:rPr lang="en-US" sz="1600" b="0">
                          <a:solidFill>
                            <a:srgbClr val="000000"/>
                          </a:solidFill>
                          <a:latin typeface="Arial" panose="020B0604020202020204" pitchFamily="34" charset="0"/>
                          <a:cs typeface="Arial" panose="020B0604020202020204" pitchFamily="34" charset="0"/>
                        </a:rPr>
                        <a:t> </a:t>
                      </a:r>
                      <a:endParaRPr lang="en-US" sz="1600" b="0">
                        <a:solidFill>
                          <a:srgbClr val="000000"/>
                        </a:solidFill>
                        <a:latin typeface="Arial" panose="020B0604020202020204" pitchFamily="34" charset="0"/>
                        <a:cs typeface="Arial" panose="020B0604020202020204" pitchFamily="34" charset="0"/>
                      </a:endParaRPr>
                    </a:p>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技术积累</a:t>
                      </a:r>
                      <a:endParaRPr lang="en-US" sz="16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lnSpc>
                          <a:spcPct val="130000"/>
                        </a:lnSpc>
                        <a:buNone/>
                      </a:pPr>
                      <a:endParaRPr lang="en-US" sz="1600" b="0">
                        <a:solidFill>
                          <a:srgbClr val="000000"/>
                        </a:solidFill>
                        <a:latin typeface="Arial" panose="020B0604020202020204" pitchFamily="34" charset="0"/>
                        <a:cs typeface="Arial" panose="020B0604020202020204" pitchFamily="34" charset="0"/>
                      </a:endParaRPr>
                    </a:p>
                    <a:p>
                      <a:pPr indent="0" algn="ctr">
                        <a:lnSpc>
                          <a:spcPct val="130000"/>
                        </a:lnSpc>
                        <a:buNone/>
                      </a:pPr>
                      <a:r>
                        <a:rPr lang="en-US" sz="1600" b="0">
                          <a:solidFill>
                            <a:srgbClr val="000000"/>
                          </a:solidFill>
                          <a:latin typeface="Arial" panose="020B0604020202020204" pitchFamily="34" charset="0"/>
                          <a:cs typeface="Arial" panose="020B0604020202020204" pitchFamily="34" charset="0"/>
                        </a:rPr>
                        <a:t> </a:t>
                      </a:r>
                      <a:r>
                        <a:rPr lang="en-US" sz="1600" b="0">
                          <a:solidFill>
                            <a:srgbClr val="000000"/>
                          </a:solidFill>
                          <a:latin typeface="Times New Roman" panose="02020603050405020304" charset="0"/>
                          <a:cs typeface="Times New Roman" panose="02020603050405020304" charset="0"/>
                        </a:rPr>
                        <a:t>13</a:t>
                      </a:r>
                      <a:endParaRPr lang="en-US" sz="16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企业拥有的全部有效发明专利数</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项</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Times New Roman" panose="02020603050405020304" charset="0"/>
                          <a:cs typeface="Times New Roman" panose="02020603050405020304" charset="0"/>
                        </a:rPr>
                        <a:t>5</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099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企业全部研发项目数</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项</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Times New Roman" panose="02020603050405020304" charset="0"/>
                          <a:cs typeface="Times New Roman" panose="02020603050405020304" charset="0"/>
                        </a:rPr>
                        <a:t>4</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941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基础研究和应用研究项目数占全部研发项目数的比 重</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Times New Roman" panose="02020603050405020304" charset="0"/>
                          <a:cs typeface="Times New Roman" panose="02020603050405020304" charset="0"/>
                        </a:rPr>
                        <a:t>%</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Times New Roman" panose="02020603050405020304" charset="0"/>
                          <a:cs typeface="Times New Roman" panose="02020603050405020304" charset="0"/>
                        </a:rPr>
                        <a:t>4</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099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rowSpan="4">
                  <a:txBody>
                    <a:bodyPr/>
                    <a:p>
                      <a:pPr indent="0" algn="ctr">
                        <a:lnSpc>
                          <a:spcPct val="130000"/>
                        </a:lnSpc>
                        <a:buNone/>
                      </a:pPr>
                      <a:r>
                        <a:rPr lang="en-US" sz="1600" b="0">
                          <a:solidFill>
                            <a:srgbClr val="000000"/>
                          </a:solidFill>
                          <a:latin typeface="Arial" panose="020B0604020202020204" pitchFamily="34" charset="0"/>
                          <a:cs typeface="Arial" panose="020B0604020202020204" pitchFamily="34" charset="0"/>
                        </a:rPr>
                        <a:t> </a:t>
                      </a:r>
                      <a:endParaRPr lang="en-US" sz="1600" b="0">
                        <a:solidFill>
                          <a:srgbClr val="000000"/>
                        </a:solidFill>
                        <a:latin typeface="Arial" panose="020B0604020202020204" pitchFamily="34" charset="0"/>
                        <a:cs typeface="Arial" panose="020B0604020202020204" pitchFamily="34" charset="0"/>
                      </a:endParaRPr>
                    </a:p>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创新平台</a:t>
                      </a:r>
                      <a:endParaRPr lang="en-US" sz="16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p>
                      <a:pPr indent="0" algn="ctr">
                        <a:lnSpc>
                          <a:spcPct val="130000"/>
                        </a:lnSpc>
                        <a:buNone/>
                      </a:pPr>
                      <a:endParaRPr lang="en-US" sz="1600" b="0">
                        <a:solidFill>
                          <a:srgbClr val="000000"/>
                        </a:solidFill>
                        <a:latin typeface="Arial" panose="020B0604020202020204" pitchFamily="34" charset="0"/>
                        <a:cs typeface="Arial" panose="020B0604020202020204" pitchFamily="34" charset="0"/>
                      </a:endParaRPr>
                    </a:p>
                    <a:p>
                      <a:pPr indent="0" algn="ctr">
                        <a:lnSpc>
                          <a:spcPct val="130000"/>
                        </a:lnSpc>
                        <a:buNone/>
                      </a:pPr>
                      <a:r>
                        <a:rPr lang="en-US" sz="1600" b="0">
                          <a:solidFill>
                            <a:srgbClr val="000000"/>
                          </a:solidFill>
                          <a:latin typeface="Arial" panose="020B0604020202020204" pitchFamily="34" charset="0"/>
                          <a:cs typeface="Arial" panose="020B0604020202020204" pitchFamily="34" charset="0"/>
                        </a:rPr>
                        <a:t>  </a:t>
                      </a:r>
                      <a:r>
                        <a:rPr lang="en-US" sz="1600" b="0">
                          <a:solidFill>
                            <a:srgbClr val="000000"/>
                          </a:solidFill>
                          <a:latin typeface="Times New Roman" panose="02020603050405020304" charset="0"/>
                          <a:cs typeface="Times New Roman" panose="02020603050405020304" charset="0"/>
                        </a:rPr>
                        <a:t>12</a:t>
                      </a:r>
                      <a:endParaRPr lang="en-US" sz="16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企业技术开发仪器设备原值</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万元</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Times New Roman" panose="02020603050405020304" charset="0"/>
                          <a:cs typeface="Times New Roman" panose="02020603050405020304" charset="0"/>
                        </a:rPr>
                        <a:t>4</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099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国家级研发平台数</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个</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Times New Roman" panose="02020603050405020304" charset="0"/>
                          <a:cs typeface="Times New Roman" panose="02020603050405020304" charset="0"/>
                        </a:rPr>
                        <a:t>3</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099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省级研发平台数</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个</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Times New Roman" panose="02020603050405020304" charset="0"/>
                          <a:cs typeface="Times New Roman" panose="02020603050405020304" charset="0"/>
                        </a:rPr>
                        <a:t>2</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099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通过国家（国际组织） 认证的实验室和检测机构数</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仿宋" panose="02010609060101010101" charset="-122"/>
                          <a:ea typeface="仿宋" panose="02010609060101010101" charset="-122"/>
                          <a:cs typeface="仿宋" panose="02010609060101010101" charset="-122"/>
                        </a:rPr>
                        <a:t>个</a:t>
                      </a:r>
                      <a:endParaRPr lang="en-US" altLang="en-US" sz="16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600" b="0">
                          <a:solidFill>
                            <a:srgbClr val="000000"/>
                          </a:solidFill>
                          <a:latin typeface="Times New Roman" panose="02020603050405020304" charset="0"/>
                          <a:cs typeface="Times New Roman" panose="02020603050405020304" charset="0"/>
                        </a:rPr>
                        <a:t>3</a:t>
                      </a:r>
                      <a:endParaRPr lang="en-US" altLang="en-US" sz="16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8"/>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graphicFrame>
        <p:nvGraphicFramePr>
          <p:cNvPr id="3" name="表格 2"/>
          <p:cNvGraphicFramePr/>
          <p:nvPr>
            <p:custDataLst>
              <p:tags r:id="rId7"/>
            </p:custDataLst>
          </p:nvPr>
        </p:nvGraphicFramePr>
        <p:xfrm>
          <a:off x="563880" y="229235"/>
          <a:ext cx="10803255" cy="6151245"/>
        </p:xfrm>
        <a:graphic>
          <a:graphicData uri="http://schemas.openxmlformats.org/drawingml/2006/table">
            <a:tbl>
              <a:tblPr firstRow="1" bandRow="1">
                <a:tableStyleId>{5940675A-B579-460E-94D1-54222C63F5DA}</a:tableStyleId>
              </a:tblPr>
              <a:tblGrid>
                <a:gridCol w="1314450"/>
                <a:gridCol w="1111250"/>
                <a:gridCol w="871855"/>
                <a:gridCol w="5530215"/>
                <a:gridCol w="930275"/>
                <a:gridCol w="1045210"/>
              </a:tblGrid>
              <a:tr h="287020">
                <a:tc>
                  <a:txBody>
                    <a:bodyPr/>
                    <a:p>
                      <a:pPr algn="ctr">
                        <a:lnSpc>
                          <a:spcPct val="17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一级指标</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7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二级指标</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7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权重</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7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三级指标</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7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单位</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7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权重</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7020">
                <a:tc rowSpan="7">
                  <a:txBody>
                    <a:bodyPr/>
                    <a:p>
                      <a:pPr indent="0" algn="ctr">
                        <a:lnSpc>
                          <a:spcPct val="110000"/>
                        </a:lnSpc>
                        <a:buNone/>
                      </a:pPr>
                      <a:r>
                        <a:rPr lang="en-US" sz="1400" b="0">
                          <a:solidFill>
                            <a:srgbClr val="000000"/>
                          </a:solidFill>
                          <a:latin typeface="Arial" panose="020B0604020202020204" pitchFamily="34" charset="0"/>
                          <a:cs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p>
                      <a:pPr indent="0" algn="ctr">
                        <a:lnSpc>
                          <a:spcPct val="110000"/>
                        </a:lnSpc>
                        <a:buNone/>
                      </a:pPr>
                      <a:endParaRPr lang="en-US" sz="1400" b="0">
                        <a:solidFill>
                          <a:srgbClr val="000000"/>
                        </a:solidFill>
                        <a:latin typeface="Arial" panose="020B0604020202020204" pitchFamily="34" charset="0"/>
                        <a:cs typeface="Arial" panose="020B0604020202020204" pitchFamily="34" charset="0"/>
                      </a:endParaRPr>
                    </a:p>
                    <a:p>
                      <a:pPr indent="0" algn="ctr">
                        <a:lnSpc>
                          <a:spcPct val="110000"/>
                        </a:lnSpc>
                        <a:buNone/>
                      </a:pPr>
                      <a:endParaRPr lang="en-US" sz="1400" b="0">
                        <a:solidFill>
                          <a:srgbClr val="000000"/>
                        </a:solidFill>
                        <a:latin typeface="Arial" panose="020B0604020202020204" pitchFamily="34" charset="0"/>
                        <a:cs typeface="Arial" panose="020B0604020202020204" pitchFamily="34" charset="0"/>
                      </a:endParaRPr>
                    </a:p>
                    <a:p>
                      <a:pPr indent="0" algn="ctr">
                        <a:lnSpc>
                          <a:spcPct val="110000"/>
                        </a:lnSpc>
                        <a:buNone/>
                      </a:pPr>
                      <a:endParaRPr lang="en-US" sz="1400" b="0">
                        <a:solidFill>
                          <a:srgbClr val="000000"/>
                        </a:solidFill>
                        <a:latin typeface="Arial" panose="020B0604020202020204" pitchFamily="34" charset="0"/>
                        <a:cs typeface="Arial" panose="020B0604020202020204" pitchFamily="34" charset="0"/>
                      </a:endParaRPr>
                    </a:p>
                    <a:p>
                      <a:pPr indent="0" algn="ctr">
                        <a:lnSpc>
                          <a:spcPct val="110000"/>
                        </a:lnSpc>
                        <a:buNone/>
                      </a:pPr>
                      <a:r>
                        <a:rPr lang="en-US" sz="1400" b="0">
                          <a:solidFill>
                            <a:srgbClr val="000000"/>
                          </a:solidFill>
                          <a:latin typeface="Arial" panose="020B0604020202020204" pitchFamily="34" charset="0"/>
                          <a:cs typeface="Arial" panose="020B0604020202020204" pitchFamily="34" charset="0"/>
                        </a:rPr>
                        <a:t> </a:t>
                      </a:r>
                      <a:r>
                        <a:rPr lang="en-US" sz="1400" b="0">
                          <a:solidFill>
                            <a:srgbClr val="000000"/>
                          </a:solidFill>
                          <a:latin typeface="仿宋" panose="02010609060101010101" charset="-122"/>
                          <a:ea typeface="仿宋" panose="02010609060101010101" charset="-122"/>
                          <a:cs typeface="仿宋" panose="02010609060101010101" charset="-122"/>
                        </a:rPr>
                        <a:t>创新绩效</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p>
                      <a:pPr indent="0" algn="ctr">
                        <a:lnSpc>
                          <a:spcPct val="110000"/>
                        </a:lnSpc>
                        <a:buNone/>
                      </a:pPr>
                      <a:r>
                        <a:rPr lang="en-US" sz="1400" b="0">
                          <a:solidFill>
                            <a:srgbClr val="000000"/>
                          </a:solidFill>
                          <a:latin typeface="Arial" panose="020B0604020202020204" pitchFamily="34" charset="0"/>
                          <a:cs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p>
                      <a:pPr indent="0" algn="ctr">
                        <a:lnSpc>
                          <a:spcPct val="110000"/>
                        </a:lnSpc>
                        <a:buNone/>
                      </a:pPr>
                      <a:endParaRPr lang="en-US" sz="1400" b="0">
                        <a:solidFill>
                          <a:srgbClr val="000000"/>
                        </a:solidFill>
                        <a:latin typeface="Arial" panose="020B0604020202020204" pitchFamily="34" charset="0"/>
                        <a:ea typeface="仿宋" panose="02010609060101010101" charset="-122"/>
                        <a:cs typeface="Arial" panose="020B0604020202020204" pitchFamily="34" charset="0"/>
                      </a:endParaRPr>
                    </a:p>
                    <a:p>
                      <a:pPr indent="0" algn="ctr">
                        <a:lnSpc>
                          <a:spcPct val="110000"/>
                        </a:lnSpc>
                        <a:buNone/>
                      </a:pPr>
                      <a:r>
                        <a:rPr lang="en-US" sz="1400" b="0">
                          <a:solidFill>
                            <a:srgbClr val="000000"/>
                          </a:solidFill>
                          <a:latin typeface="仿宋" panose="02010609060101010101" charset="-122"/>
                          <a:ea typeface="仿宋" panose="02010609060101010101" charset="-122"/>
                          <a:cs typeface="仿宋" panose="02010609060101010101" charset="-122"/>
                        </a:rPr>
                        <a:t>技术产出</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p>
                      <a:pPr indent="0" algn="ctr">
                        <a:lnSpc>
                          <a:spcPct val="110000"/>
                        </a:lnSpc>
                        <a:buNone/>
                      </a:pPr>
                      <a:r>
                        <a:rPr lang="en-US" sz="1400" b="0">
                          <a:solidFill>
                            <a:srgbClr val="000000"/>
                          </a:solidFill>
                          <a:latin typeface="Arial" panose="020B0604020202020204" pitchFamily="34" charset="0"/>
                          <a:cs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p>
                      <a:pPr indent="0" algn="ctr">
                        <a:lnSpc>
                          <a:spcPct val="110000"/>
                        </a:lnSpc>
                        <a:buNone/>
                      </a:pPr>
                      <a:endParaRPr lang="en-US" sz="1400" b="0">
                        <a:solidFill>
                          <a:srgbClr val="000000"/>
                        </a:solidFill>
                        <a:latin typeface="Arial" panose="020B0604020202020204" pitchFamily="34" charset="0"/>
                        <a:cs typeface="Arial" panose="020B0604020202020204" pitchFamily="34" charset="0"/>
                      </a:endParaRPr>
                    </a:p>
                    <a:p>
                      <a:pPr indent="0" algn="ctr">
                        <a:lnSpc>
                          <a:spcPct val="110000"/>
                        </a:lnSpc>
                        <a:buNone/>
                      </a:pPr>
                      <a:r>
                        <a:rPr lang="en-US" sz="1400" b="0">
                          <a:solidFill>
                            <a:srgbClr val="000000"/>
                          </a:solidFill>
                          <a:latin typeface="Arial" panose="020B0604020202020204" pitchFamily="34" charset="0"/>
                          <a:cs typeface="Arial" panose="020B0604020202020204" pitchFamily="34" charset="0"/>
                        </a:rPr>
                        <a:t> </a:t>
                      </a:r>
                      <a:r>
                        <a:rPr lang="en-US" sz="1400" b="0">
                          <a:solidFill>
                            <a:srgbClr val="000000"/>
                          </a:solidFill>
                          <a:latin typeface="Times New Roman" panose="02020603050405020304" charset="0"/>
                          <a:cs typeface="Times New Roman" panose="02020603050405020304" charset="0"/>
                        </a:rPr>
                        <a:t>15</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当年被受理的专利申请数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3</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829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当年被受理的发明专利申请数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3</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638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最近三年批准省级以上工法数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829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最近三年主持和参与制定的国际、国家和行业标准数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4</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765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rowSpan="3">
                  <a:txBody>
                    <a:bodyPr/>
                    <a:p>
                      <a:pPr indent="0" algn="ctr">
                        <a:lnSpc>
                          <a:spcPct val="110000"/>
                        </a:lnSpc>
                        <a:buNone/>
                      </a:pPr>
                      <a:r>
                        <a:rPr lang="en-US" sz="1400" b="0">
                          <a:solidFill>
                            <a:srgbClr val="000000"/>
                          </a:solidFill>
                          <a:latin typeface="Arial" panose="020B0604020202020204" pitchFamily="34" charset="0"/>
                          <a:cs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p>
                      <a:pPr indent="0" algn="ctr">
                        <a:lnSpc>
                          <a:spcPct val="110000"/>
                        </a:lnSpc>
                        <a:buNone/>
                      </a:pPr>
                      <a:r>
                        <a:rPr lang="en-US" sz="1400" b="0">
                          <a:solidFill>
                            <a:srgbClr val="000000"/>
                          </a:solidFill>
                          <a:latin typeface="仿宋" panose="02010609060101010101" charset="-122"/>
                          <a:ea typeface="仿宋" panose="02010609060101010101" charset="-122"/>
                          <a:cs typeface="仿宋" panose="02010609060101010101" charset="-122"/>
                        </a:rPr>
                        <a:t>创新效益</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lnSpc>
                          <a:spcPct val="110000"/>
                        </a:lnSpc>
                        <a:buNone/>
                      </a:pPr>
                      <a:r>
                        <a:rPr lang="en-US" sz="1400" b="0">
                          <a:solidFill>
                            <a:srgbClr val="000000"/>
                          </a:solidFill>
                          <a:latin typeface="Arial" panose="020B0604020202020204" pitchFamily="34" charset="0"/>
                          <a:cs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p>
                      <a:pPr indent="0" algn="ctr">
                        <a:lnSpc>
                          <a:spcPct val="110000"/>
                        </a:lnSpc>
                        <a:buNone/>
                      </a:pPr>
                      <a:r>
                        <a:rPr lang="en-US" sz="1400" b="0">
                          <a:solidFill>
                            <a:srgbClr val="000000"/>
                          </a:solidFill>
                          <a:latin typeface="Times New Roman" panose="02020603050405020304" charset="0"/>
                          <a:cs typeface="Times New Roman" panose="02020603050405020304" charset="0"/>
                        </a:rPr>
                        <a:t>25</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新产品销售收入占主营业务收入的比重</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10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765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新产品销售利润占利润总额的比重</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10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765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利润率</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7020">
                <a:tc rowSpan="3">
                  <a:txBody>
                    <a:bodyPr/>
                    <a:p>
                      <a:pPr indent="0" algn="ctr">
                        <a:lnSpc>
                          <a:spcPct val="110000"/>
                        </a:lnSpc>
                        <a:buNone/>
                      </a:pPr>
                      <a:r>
                        <a:rPr lang="en-US" sz="1400" b="0">
                          <a:solidFill>
                            <a:srgbClr val="000000"/>
                          </a:solidFill>
                          <a:latin typeface="Arial" panose="020B0604020202020204" pitchFamily="34" charset="0"/>
                          <a:cs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p>
                      <a:pPr indent="0" algn="ctr">
                        <a:lnSpc>
                          <a:spcPct val="110000"/>
                        </a:lnSpc>
                        <a:buNone/>
                      </a:pPr>
                      <a:r>
                        <a:rPr lang="en-US" sz="1400" b="0">
                          <a:solidFill>
                            <a:srgbClr val="000000"/>
                          </a:solidFill>
                          <a:latin typeface="仿宋" panose="02010609060101010101" charset="-122"/>
                          <a:ea typeface="仿宋" panose="02010609060101010101" charset="-122"/>
                          <a:cs typeface="仿宋" panose="02010609060101010101" charset="-122"/>
                        </a:rPr>
                        <a:t>加分</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lnSpc>
                          <a:spcPct val="110000"/>
                        </a:lnSpc>
                        <a:buNone/>
                      </a:pPr>
                      <a:endParaRPr lang="en-US" sz="1400" b="0">
                        <a:solidFill>
                          <a:srgbClr val="000000"/>
                        </a:solidFill>
                        <a:latin typeface="Arial" panose="020B0604020202020204" pitchFamily="34" charset="0"/>
                        <a:cs typeface="Arial" panose="020B0604020202020204" pitchFamily="34" charset="0"/>
                      </a:endParaRPr>
                    </a:p>
                    <a:p>
                      <a:pPr indent="0" algn="ctr">
                        <a:lnSpc>
                          <a:spcPct val="110000"/>
                        </a:lnSpc>
                        <a:buNone/>
                      </a:pPr>
                      <a:r>
                        <a:rPr lang="en-US" sz="1400" b="0">
                          <a:solidFill>
                            <a:srgbClr val="000000"/>
                          </a:solidFill>
                          <a:latin typeface="Arial" panose="020B0604020202020204" pitchFamily="34" charset="0"/>
                          <a:cs typeface="Arial" panose="020B0604020202020204" pitchFamily="34" charset="0"/>
                        </a:rPr>
                        <a:t> </a:t>
                      </a:r>
                      <a:r>
                        <a:rPr lang="en-US" sz="1400" b="0">
                          <a:solidFill>
                            <a:srgbClr val="000000"/>
                          </a:solidFill>
                          <a:latin typeface="仿宋" panose="02010609060101010101" charset="-122"/>
                          <a:ea typeface="仿宋" panose="02010609060101010101" charset="-122"/>
                          <a:cs typeface="仿宋" panose="02010609060101010101" charset="-122"/>
                        </a:rPr>
                        <a:t>加分</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获国家、省自然科学、技术发明、科技进步奖项目数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≤3</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702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lnSpc>
                          <a:spcPct val="11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获得的</a:t>
                      </a:r>
                      <a:r>
                        <a:rPr lang="en-US" sz="1400" b="0">
                          <a:solidFill>
                            <a:srgbClr val="000000"/>
                          </a:solidFill>
                          <a:latin typeface="Times New Roman" panose="02020603050405020304" charset="0"/>
                          <a:cs typeface="Times New Roman" panose="02020603050405020304" charset="0"/>
                        </a:rPr>
                        <a:t>“</a:t>
                      </a:r>
                      <a:r>
                        <a:rPr lang="en-US" sz="1400" b="0">
                          <a:solidFill>
                            <a:srgbClr val="000000"/>
                          </a:solidFill>
                          <a:latin typeface="仿宋" panose="02010609060101010101" charset="-122"/>
                          <a:ea typeface="仿宋" panose="02010609060101010101" charset="-122"/>
                          <a:cs typeface="仿宋" panose="02010609060101010101" charset="-122"/>
                        </a:rPr>
                        <a:t>十项新技术</a:t>
                      </a:r>
                      <a:r>
                        <a:rPr lang="en-US" sz="1400" b="0">
                          <a:solidFill>
                            <a:srgbClr val="000000"/>
                          </a:solidFill>
                          <a:latin typeface="Times New Roman" panose="02020603050405020304" charset="0"/>
                          <a:cs typeface="Times New Roman" panose="02020603050405020304" charset="0"/>
                        </a:rPr>
                        <a:t>”</a:t>
                      </a:r>
                      <a:r>
                        <a:rPr lang="en-US" sz="1400" b="0">
                          <a:solidFill>
                            <a:srgbClr val="000000"/>
                          </a:solidFill>
                          <a:latin typeface="仿宋" panose="02010609060101010101" charset="-122"/>
                          <a:ea typeface="仿宋" panose="02010609060101010101" charset="-122"/>
                          <a:cs typeface="仿宋" panose="02010609060101010101" charset="-122"/>
                        </a:rPr>
                        <a:t>省级以上示范工程数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≤3</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829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获得的国家、省建筑行业管理、质量、技术奖数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7020">
                <a:tc>
                  <a:txBody>
                    <a:bodyPr/>
                    <a:p>
                      <a:pPr indent="0" algn="ctr">
                        <a:lnSpc>
                          <a:spcPct val="110000"/>
                        </a:lnSpc>
                        <a:buNone/>
                      </a:pPr>
                      <a:r>
                        <a:rPr lang="en-US" sz="1400" b="0">
                          <a:solidFill>
                            <a:srgbClr val="000000"/>
                          </a:solidFill>
                          <a:latin typeface="仿宋" panose="02010609060101010101" charset="-122"/>
                          <a:ea typeface="仿宋" panose="02010609060101010101" charset="-122"/>
                          <a:cs typeface="仿宋" panose="02010609060101010101" charset="-122"/>
                        </a:rPr>
                        <a:t>扣分</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1400" b="0">
                          <a:solidFill>
                            <a:srgbClr val="000000"/>
                          </a:solidFill>
                          <a:latin typeface="仿宋" panose="02010609060101010101" charset="-122"/>
                          <a:ea typeface="仿宋" panose="02010609060101010101" charset="-122"/>
                          <a:cs typeface="仿宋" panose="02010609060101010101" charset="-122"/>
                        </a:rPr>
                        <a:t>扣分</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1400" b="0">
                          <a:solidFill>
                            <a:srgbClr val="000000"/>
                          </a:solidFill>
                          <a:latin typeface="Times New Roman" panose="02020603050405020304" charset="0"/>
                          <a:cs typeface="Times New Roman" panose="02020603050405020304" charset="0"/>
                        </a:rPr>
                        <a:t>3</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企业经营亏损</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万元</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≤3</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7655">
                <a:tc>
                  <a:txBody>
                    <a:bodyPr/>
                    <a:p>
                      <a:pPr indent="0" algn="ctr">
                        <a:lnSpc>
                          <a:spcPct val="110000"/>
                        </a:lnSpc>
                        <a:buNone/>
                      </a:pPr>
                      <a:r>
                        <a:rPr lang="en-US" sz="1400" b="0">
                          <a:solidFill>
                            <a:srgbClr val="000000"/>
                          </a:solidFill>
                          <a:latin typeface="仿宋" panose="02010609060101010101" charset="-122"/>
                          <a:ea typeface="仿宋" panose="02010609060101010101" charset="-122"/>
                          <a:cs typeface="仿宋" panose="02010609060101010101" charset="-122"/>
                        </a:rPr>
                        <a:t>二</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1400" b="0">
                          <a:solidFill>
                            <a:srgbClr val="000000"/>
                          </a:solidFill>
                          <a:latin typeface="仿宋" panose="02010609060101010101" charset="-122"/>
                          <a:ea typeface="仿宋" panose="02010609060101010101" charset="-122"/>
                          <a:cs typeface="仿宋" panose="02010609060101010101" charset="-122"/>
                        </a:rPr>
                        <a:t>定性指标</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1400" b="1">
                          <a:solidFill>
                            <a:srgbClr val="000000"/>
                          </a:solidFill>
                          <a:latin typeface="Times New Roman" panose="02020603050405020304" charset="0"/>
                          <a:cs typeface="Times New Roman" panose="02020603050405020304" charset="0"/>
                        </a:rPr>
                        <a:t>100</a:t>
                      </a:r>
                      <a:endParaRPr lang="en-US" altLang="en-US" sz="1400" b="1">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8925">
                <a:tc rowSpan="2">
                  <a:txBody>
                    <a:bodyPr/>
                    <a:p>
                      <a:pPr indent="0" algn="ctr">
                        <a:lnSpc>
                          <a:spcPct val="110000"/>
                        </a:lnSpc>
                        <a:buNone/>
                      </a:pP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ctr">
                        <a:lnSpc>
                          <a:spcPct val="110000"/>
                        </a:lnSpc>
                        <a:buNone/>
                      </a:pPr>
                      <a:r>
                        <a:rPr lang="en-US" sz="1400" b="0">
                          <a:solidFill>
                            <a:srgbClr val="000000"/>
                          </a:solidFill>
                          <a:latin typeface="仿宋" panose="02010609060101010101" charset="-122"/>
                          <a:ea typeface="仿宋" panose="02010609060101010101" charset="-122"/>
                          <a:cs typeface="仿宋" panose="02010609060101010101" charset="-122"/>
                        </a:rPr>
                        <a:t>中心管理</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技术中心的职能及在企业技术创新体系中的地位和作用</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20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702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产学研合作及人才培养情况</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10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8290">
                <a:tc rowSpan="2">
                  <a:txBody>
                    <a:bodyPr/>
                    <a:p>
                      <a:pPr indent="0" algn="ctr">
                        <a:lnSpc>
                          <a:spcPct val="100000"/>
                        </a:lnSpc>
                        <a:buNone/>
                      </a:pP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ctr">
                        <a:lnSpc>
                          <a:spcPct val="100000"/>
                        </a:lnSpc>
                        <a:buNone/>
                      </a:pPr>
                      <a:r>
                        <a:rPr lang="en-US" sz="1400" b="0">
                          <a:solidFill>
                            <a:srgbClr val="000000"/>
                          </a:solidFill>
                          <a:latin typeface="仿宋" panose="02010609060101010101" charset="-122"/>
                          <a:ea typeface="仿宋" panose="02010609060101010101" charset="-122"/>
                          <a:cs typeface="仿宋" panose="02010609060101010101" charset="-122"/>
                        </a:rPr>
                        <a:t>创新机制</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技术中心的组织机构、管理体制和运行机制</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20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702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技术中心制定人才激励奖励政策、企业技术创新奖励基金及落实情况</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10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3840">
                <a:tc rowSpan="2">
                  <a:txBody>
                    <a:bodyPr/>
                    <a:p>
                      <a:pPr indent="0" algn="ctr">
                        <a:lnSpc>
                          <a:spcPct val="190000"/>
                        </a:lnSpc>
                        <a:buNone/>
                      </a:pPr>
                      <a:r>
                        <a:rPr lang="en-US" sz="1400" b="0">
                          <a:solidFill>
                            <a:srgbClr val="000000"/>
                          </a:solidFill>
                          <a:latin typeface="仿宋" panose="02010609060101010101" charset="-122"/>
                          <a:ea typeface="仿宋" panose="02010609060101010101" charset="-122"/>
                          <a:cs typeface="仿宋" panose="02010609060101010101" charset="-122"/>
                        </a:rPr>
                        <a:t>创新战略</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企业创新战略及年度工作目标制定和实施</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10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638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企业知识产权管理战略制定及落实情况、质量品牌工作情况（结合工信部质量品 牌相关工作要求）</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20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7655">
                <a:tc>
                  <a:txBody>
                    <a:bodyPr/>
                    <a:p>
                      <a:pPr indent="0" algn="ctr">
                        <a:lnSpc>
                          <a:spcPct val="110000"/>
                        </a:lnSpc>
                        <a:buNone/>
                      </a:pPr>
                      <a:r>
                        <a:rPr lang="en-US" sz="1400" b="0">
                          <a:solidFill>
                            <a:srgbClr val="000000"/>
                          </a:solidFill>
                          <a:latin typeface="仿宋" panose="02010609060101010101" charset="-122"/>
                          <a:ea typeface="仿宋" panose="02010609060101010101" charset="-122"/>
                          <a:cs typeface="仿宋" panose="02010609060101010101" charset="-122"/>
                        </a:rPr>
                        <a:t>政策落实</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技术中心研究执行国家相关政策情况（包括不限于加计扣除、进口设备免税等）</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6070">
                <a:tc>
                  <a:txBody>
                    <a:bodyPr/>
                    <a:p>
                      <a:pPr indent="0" algn="ctr">
                        <a:lnSpc>
                          <a:spcPct val="110000"/>
                        </a:lnSpc>
                        <a:buNone/>
                      </a:pPr>
                      <a:r>
                        <a:rPr lang="en-US" sz="1400" b="0">
                          <a:solidFill>
                            <a:srgbClr val="000000"/>
                          </a:solidFill>
                          <a:latin typeface="仿宋" panose="02010609060101010101" charset="-122"/>
                          <a:ea typeface="仿宋" panose="02010609060101010101" charset="-122"/>
                          <a:cs typeface="仿宋" panose="02010609060101010101" charset="-122"/>
                        </a:rPr>
                        <a:t>信息化建设</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技术中心及企业信息化建设情况</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8"/>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2" name="文本框 1"/>
          <p:cNvSpPr txBox="1"/>
          <p:nvPr/>
        </p:nvSpPr>
        <p:spPr>
          <a:xfrm>
            <a:off x="-795655" y="215265"/>
            <a:ext cx="9939655" cy="337185"/>
          </a:xfrm>
          <a:prstGeom prst="rect">
            <a:avLst/>
          </a:prstGeom>
          <a:noFill/>
          <a:ln w="9525">
            <a:noFill/>
          </a:ln>
        </p:spPr>
        <p:txBody>
          <a:bodyPr wrap="square">
            <a:spAutoFit/>
          </a:bodyPr>
          <a:p>
            <a:pPr indent="1437640"/>
            <a:r>
              <a:rPr lang="zh-CN" altLang="en-US" sz="1400" b="0"/>
              <a:t>申请市级企业技术中心的食品企业和已认定的食品行业市级企业技术中心使用以下指标体系</a:t>
            </a:r>
            <a:endParaRPr lang="zh-CN" altLang="en-US"/>
          </a:p>
        </p:txBody>
      </p:sp>
      <p:graphicFrame>
        <p:nvGraphicFramePr>
          <p:cNvPr id="5" name="表格 4"/>
          <p:cNvGraphicFramePr/>
          <p:nvPr>
            <p:custDataLst>
              <p:tags r:id="rId7"/>
            </p:custDataLst>
          </p:nvPr>
        </p:nvGraphicFramePr>
        <p:xfrm>
          <a:off x="747713" y="770255"/>
          <a:ext cx="10350500" cy="5492750"/>
        </p:xfrm>
        <a:graphic>
          <a:graphicData uri="http://schemas.openxmlformats.org/drawingml/2006/table">
            <a:tbl>
              <a:tblPr firstRow="1" bandRow="1">
                <a:tableStyleId>{5940675A-B579-460E-94D1-54222C63F5DA}</a:tableStyleId>
              </a:tblPr>
              <a:tblGrid>
                <a:gridCol w="1172210"/>
                <a:gridCol w="1218565"/>
                <a:gridCol w="875030"/>
                <a:gridCol w="5490210"/>
                <a:gridCol w="787400"/>
                <a:gridCol w="807085"/>
              </a:tblGrid>
              <a:tr h="429895">
                <a:tc>
                  <a:txBody>
                    <a:bodyPr/>
                    <a:p>
                      <a:pPr algn="ctr">
                        <a:lnSpc>
                          <a:spcPct val="16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一级指标</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6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二级指标</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6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权重</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6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三级指标</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6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单位</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lnSpc>
                          <a:spcPct val="16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权重</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2255">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一</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定量指标</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1">
                          <a:solidFill>
                            <a:srgbClr val="000000"/>
                          </a:solidFill>
                          <a:latin typeface="Times New Roman" panose="02020603050405020304" charset="0"/>
                          <a:cs typeface="Times New Roman" panose="02020603050405020304" charset="0"/>
                        </a:rPr>
                        <a:t>100</a:t>
                      </a:r>
                      <a:endParaRPr lang="en-US" altLang="en-US" sz="1400" b="1">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4160">
                <a:tc rowSpan="5">
                  <a:txBody>
                    <a:bodyPr/>
                    <a:p>
                      <a:pPr indent="0" algn="ctr">
                        <a:lnSpc>
                          <a:spcPct val="120000"/>
                        </a:lnSpc>
                        <a:buNone/>
                      </a:pPr>
                      <a:r>
                        <a:rPr lang="en-US" sz="1400" b="0">
                          <a:solidFill>
                            <a:srgbClr val="000000"/>
                          </a:solidFill>
                          <a:latin typeface="Arial" panose="020B0604020202020204" pitchFamily="34" charset="0"/>
                          <a:cs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p>
                      <a:pPr indent="0" algn="ctr">
                        <a:lnSpc>
                          <a:spcPct val="120000"/>
                        </a:lnSpc>
                        <a:buNone/>
                      </a:pPr>
                      <a:endParaRPr lang="en-US" sz="1400" b="0">
                        <a:solidFill>
                          <a:srgbClr val="000000"/>
                        </a:solidFill>
                        <a:latin typeface="Arial" panose="020B0604020202020204" pitchFamily="34" charset="0"/>
                        <a:ea typeface="仿宋" panose="02010609060101010101" charset="-122"/>
                        <a:cs typeface="Arial" panose="020B0604020202020204" pitchFamily="34" charset="0"/>
                      </a:endParaRPr>
                    </a:p>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创新投入</a:t>
                      </a:r>
                      <a:r>
                        <a:rPr lang="en-US" altLang="zh-CN" sz="1400" b="0">
                          <a:solidFill>
                            <a:srgbClr val="000000"/>
                          </a:solidFill>
                          <a:latin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lnSpc>
                          <a:spcPct val="210000"/>
                        </a:lnSpc>
                        <a:buNone/>
                      </a:pPr>
                      <a:r>
                        <a:rPr lang="en-US" sz="1400" b="0">
                          <a:solidFill>
                            <a:srgbClr val="000000"/>
                          </a:solidFill>
                          <a:latin typeface="仿宋" panose="02010609060101010101" charset="-122"/>
                          <a:ea typeface="仿宋" panose="02010609060101010101" charset="-122"/>
                          <a:cs typeface="仿宋" panose="02010609060101010101" charset="-122"/>
                        </a:rPr>
                        <a:t>创新经费</a:t>
                      </a:r>
                      <a:r>
                        <a:rPr lang="en-US" altLang="zh-CN" sz="1400" b="0">
                          <a:solidFill>
                            <a:srgbClr val="000000"/>
                          </a:solidFill>
                          <a:latin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lnSpc>
                          <a:spcPct val="210000"/>
                        </a:lnSpc>
                        <a:buNone/>
                      </a:pPr>
                      <a:r>
                        <a:rPr lang="en-US" sz="1400" b="0">
                          <a:solidFill>
                            <a:srgbClr val="000000"/>
                          </a:solidFill>
                          <a:latin typeface="Times New Roman" panose="02020603050405020304" charset="0"/>
                          <a:cs typeface="Times New Roman" panose="02020603050405020304" charset="0"/>
                        </a:rPr>
                        <a:t>20</a:t>
                      </a:r>
                      <a:r>
                        <a:rPr lang="en-US" altLang="zh-CN" sz="1400" b="0">
                          <a:solidFill>
                            <a:srgbClr val="000000"/>
                          </a:solidFill>
                          <a:latin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研发人员人均研发经费支出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万元</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8</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289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研发经费支出占主营业务收入的比重</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12</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289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rowSpan="3">
                  <a:txBody>
                    <a:bodyPr/>
                    <a:p>
                      <a:pPr indent="0" algn="ctr">
                        <a:lnSpc>
                          <a:spcPct val="120000"/>
                        </a:lnSpc>
                        <a:buNone/>
                      </a:pPr>
                      <a:r>
                        <a:rPr lang="en-US" sz="1400" b="0">
                          <a:solidFill>
                            <a:srgbClr val="000000"/>
                          </a:solidFill>
                          <a:latin typeface="Arial" panose="020B0604020202020204" pitchFamily="34" charset="0"/>
                          <a:cs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创新人才</a:t>
                      </a:r>
                      <a:r>
                        <a:rPr lang="en-US" altLang="zh-CN" sz="1400" b="0">
                          <a:solidFill>
                            <a:srgbClr val="000000"/>
                          </a:solidFill>
                          <a:latin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lnSpc>
                          <a:spcPct val="120000"/>
                        </a:lnSpc>
                        <a:buNone/>
                      </a:pPr>
                      <a:endParaRPr lang="en-US" sz="1400" b="0">
                        <a:solidFill>
                          <a:srgbClr val="000000"/>
                        </a:solidFill>
                        <a:latin typeface="Arial" panose="020B0604020202020204" pitchFamily="34" charset="0"/>
                        <a:cs typeface="Arial" panose="020B0604020202020204" pitchFamily="34" charset="0"/>
                      </a:endParaRPr>
                    </a:p>
                    <a:p>
                      <a:pPr indent="0" algn="ctr">
                        <a:lnSpc>
                          <a:spcPct val="120000"/>
                        </a:lnSpc>
                        <a:buNone/>
                      </a:pPr>
                      <a:r>
                        <a:rPr lang="en-US" sz="1400" b="0">
                          <a:solidFill>
                            <a:srgbClr val="000000"/>
                          </a:solidFill>
                          <a:latin typeface="Arial" panose="020B0604020202020204" pitchFamily="34" charset="0"/>
                          <a:cs typeface="Arial" panose="020B0604020202020204" pitchFamily="34" charset="0"/>
                        </a:rPr>
                        <a:t> </a:t>
                      </a:r>
                      <a:r>
                        <a:rPr lang="en-US" sz="1400" b="0">
                          <a:solidFill>
                            <a:srgbClr val="000000"/>
                          </a:solidFill>
                          <a:latin typeface="Times New Roman" panose="02020603050405020304" charset="0"/>
                          <a:cs typeface="Times New Roman" panose="02020603050405020304" charset="0"/>
                        </a:rPr>
                        <a:t>15</a:t>
                      </a:r>
                      <a:r>
                        <a:rPr lang="en-US" altLang="zh-CN" sz="1400" b="0">
                          <a:solidFill>
                            <a:srgbClr val="000000"/>
                          </a:solidFill>
                          <a:latin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研发人员占企业职工总数的比重</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7</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352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技术中心拥有的高级专家和博士人数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4</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225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来技术中心从事研发工作的外部专家人数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人月</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4</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3525">
                <a:tc rowSpan="7">
                  <a:txBody>
                    <a:bodyPr/>
                    <a:p>
                      <a:pPr indent="0" algn="ctr">
                        <a:lnSpc>
                          <a:spcPct val="120000"/>
                        </a:lnSpc>
                        <a:buNone/>
                      </a:pPr>
                      <a:r>
                        <a:rPr lang="en-US" sz="1400" b="0">
                          <a:solidFill>
                            <a:srgbClr val="000000"/>
                          </a:solidFill>
                          <a:latin typeface="Arial" panose="020B0604020202020204" pitchFamily="34" charset="0"/>
                          <a:cs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p>
                      <a:pPr indent="0" algn="ctr">
                        <a:lnSpc>
                          <a:spcPct val="120000"/>
                        </a:lnSpc>
                        <a:buNone/>
                      </a:pPr>
                      <a:endParaRPr lang="en-US" sz="1400" b="0">
                        <a:solidFill>
                          <a:srgbClr val="000000"/>
                        </a:solidFill>
                        <a:latin typeface="Arial" panose="020B0604020202020204" pitchFamily="34" charset="0"/>
                        <a:ea typeface="仿宋" panose="02010609060101010101" charset="-122"/>
                        <a:cs typeface="Arial" panose="020B0604020202020204" pitchFamily="34" charset="0"/>
                      </a:endParaRPr>
                    </a:p>
                    <a:p>
                      <a:pPr indent="0" algn="ctr">
                        <a:lnSpc>
                          <a:spcPct val="120000"/>
                        </a:lnSpc>
                        <a:buNone/>
                      </a:pPr>
                      <a:endParaRPr lang="en-US" sz="1400" b="0">
                        <a:solidFill>
                          <a:srgbClr val="000000"/>
                        </a:solidFill>
                        <a:latin typeface="Arial" panose="020B0604020202020204" pitchFamily="34" charset="0"/>
                        <a:ea typeface="仿宋" panose="02010609060101010101" charset="-122"/>
                        <a:cs typeface="Arial" panose="020B0604020202020204" pitchFamily="34" charset="0"/>
                      </a:endParaRPr>
                    </a:p>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创新条件</a:t>
                      </a:r>
                      <a:r>
                        <a:rPr lang="en-US" altLang="zh-CN" sz="1400" b="0">
                          <a:solidFill>
                            <a:srgbClr val="000000"/>
                          </a:solidFill>
                          <a:latin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lnSpc>
                          <a:spcPct val="120000"/>
                        </a:lnSpc>
                        <a:buNone/>
                      </a:pPr>
                      <a:r>
                        <a:rPr lang="en-US" sz="1400" b="0">
                          <a:solidFill>
                            <a:srgbClr val="000000"/>
                          </a:solidFill>
                          <a:latin typeface="Arial" panose="020B0604020202020204" pitchFamily="34" charset="0"/>
                          <a:cs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技术积累</a:t>
                      </a:r>
                      <a:r>
                        <a:rPr lang="en-US" altLang="zh-CN" sz="1400" b="0">
                          <a:solidFill>
                            <a:srgbClr val="000000"/>
                          </a:solidFill>
                          <a:latin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lnSpc>
                          <a:spcPct val="120000"/>
                        </a:lnSpc>
                        <a:buNone/>
                      </a:pPr>
                      <a:endParaRPr lang="en-US" sz="1400" b="0">
                        <a:solidFill>
                          <a:srgbClr val="000000"/>
                        </a:solidFill>
                        <a:latin typeface="Arial" panose="020B0604020202020204" pitchFamily="34" charset="0"/>
                        <a:cs typeface="Arial" panose="020B0604020202020204" pitchFamily="34" charset="0"/>
                      </a:endParaRPr>
                    </a:p>
                    <a:p>
                      <a:pPr indent="0" algn="ctr">
                        <a:lnSpc>
                          <a:spcPct val="120000"/>
                        </a:lnSpc>
                        <a:buNone/>
                      </a:pPr>
                      <a:r>
                        <a:rPr lang="en-US" sz="1400" b="0">
                          <a:solidFill>
                            <a:srgbClr val="000000"/>
                          </a:solidFill>
                          <a:latin typeface="Arial" panose="020B0604020202020204" pitchFamily="34" charset="0"/>
                          <a:cs typeface="Arial" panose="020B0604020202020204" pitchFamily="34" charset="0"/>
                        </a:rPr>
                        <a:t> </a:t>
                      </a:r>
                      <a:r>
                        <a:rPr lang="en-US" sz="1400" b="0">
                          <a:solidFill>
                            <a:srgbClr val="000000"/>
                          </a:solidFill>
                          <a:latin typeface="Times New Roman" panose="02020603050405020304" charset="0"/>
                          <a:cs typeface="Times New Roman" panose="02020603050405020304" charset="0"/>
                        </a:rPr>
                        <a:t>13</a:t>
                      </a:r>
                      <a:r>
                        <a:rPr lang="en-US" altLang="zh-CN" sz="1400" b="0">
                          <a:solidFill>
                            <a:srgbClr val="000000"/>
                          </a:solidFill>
                          <a:latin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企业拥有的全部有效发明专利数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352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企业全部研发项目数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4</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225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基础研究和应用研究项目数占全部研发项目数的比重</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4</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352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rowSpan="4">
                  <a:txBody>
                    <a:bodyPr/>
                    <a:p>
                      <a:pPr indent="0" algn="ctr">
                        <a:lnSpc>
                          <a:spcPct val="110000"/>
                        </a:lnSpc>
                        <a:buNone/>
                      </a:pPr>
                      <a:endParaRPr lang="en-US" sz="1400" b="0">
                        <a:solidFill>
                          <a:srgbClr val="000000"/>
                        </a:solidFill>
                        <a:latin typeface="Arial" panose="020B0604020202020204" pitchFamily="34" charset="0"/>
                        <a:cs typeface="Arial" panose="020B0604020202020204" pitchFamily="34" charset="0"/>
                      </a:endParaRPr>
                    </a:p>
                    <a:p>
                      <a:pPr indent="0" algn="ctr">
                        <a:lnSpc>
                          <a:spcPct val="110000"/>
                        </a:lnSpc>
                        <a:buNone/>
                      </a:pPr>
                      <a:endParaRPr lang="en-US" sz="1400" b="0">
                        <a:solidFill>
                          <a:srgbClr val="000000"/>
                        </a:solidFill>
                        <a:latin typeface="Arial" panose="020B0604020202020204" pitchFamily="34" charset="0"/>
                        <a:cs typeface="Arial" panose="020B0604020202020204" pitchFamily="34" charset="0"/>
                      </a:endParaRPr>
                    </a:p>
                    <a:p>
                      <a:pPr indent="0" algn="ctr">
                        <a:lnSpc>
                          <a:spcPct val="110000"/>
                        </a:lnSpc>
                        <a:buNone/>
                      </a:pPr>
                      <a:r>
                        <a:rPr lang="en-US" sz="1400" b="0">
                          <a:solidFill>
                            <a:srgbClr val="000000"/>
                          </a:solidFill>
                          <a:latin typeface="Arial" panose="020B0604020202020204" pitchFamily="34" charset="0"/>
                          <a:cs typeface="Arial" panose="020B0604020202020204" pitchFamily="34" charset="0"/>
                        </a:rPr>
                        <a:t> </a:t>
                      </a:r>
                      <a:r>
                        <a:rPr lang="en-US" sz="1400" b="0">
                          <a:solidFill>
                            <a:srgbClr val="000000"/>
                          </a:solidFill>
                          <a:latin typeface="仿宋" panose="02010609060101010101" charset="-122"/>
                          <a:ea typeface="仿宋" panose="02010609060101010101" charset="-122"/>
                          <a:cs typeface="仿宋" panose="02010609060101010101" charset="-122"/>
                        </a:rPr>
                        <a:t>创新平台</a:t>
                      </a:r>
                      <a:r>
                        <a:rPr lang="en-US" altLang="zh-CN" sz="1400" b="0">
                          <a:solidFill>
                            <a:srgbClr val="000000"/>
                          </a:solidFill>
                          <a:latin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p>
                      <a:pPr indent="0" algn="ctr">
                        <a:lnSpc>
                          <a:spcPct val="110000"/>
                        </a:lnSpc>
                        <a:buNone/>
                      </a:pPr>
                      <a:r>
                        <a:rPr lang="en-US" sz="1400" b="0">
                          <a:solidFill>
                            <a:srgbClr val="000000"/>
                          </a:solidFill>
                          <a:latin typeface="Arial" panose="020B0604020202020204" pitchFamily="34" charset="0"/>
                          <a:cs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p>
                      <a:pPr indent="0" algn="ctr">
                        <a:lnSpc>
                          <a:spcPct val="110000"/>
                        </a:lnSpc>
                        <a:buNone/>
                      </a:pPr>
                      <a:endParaRPr lang="en-US" sz="1400" b="0">
                        <a:solidFill>
                          <a:srgbClr val="000000"/>
                        </a:solidFill>
                        <a:latin typeface="Arial" panose="020B0604020202020204" pitchFamily="34" charset="0"/>
                        <a:cs typeface="Arial" panose="020B0604020202020204" pitchFamily="34" charset="0"/>
                      </a:endParaRPr>
                    </a:p>
                    <a:p>
                      <a:pPr indent="0" algn="ctr">
                        <a:lnSpc>
                          <a:spcPct val="110000"/>
                        </a:lnSpc>
                        <a:buNone/>
                      </a:pPr>
                      <a:r>
                        <a:rPr lang="en-US" sz="1400" b="0">
                          <a:solidFill>
                            <a:srgbClr val="000000"/>
                          </a:solidFill>
                          <a:latin typeface="Times New Roman" panose="02020603050405020304" charset="0"/>
                          <a:cs typeface="Times New Roman" panose="02020603050405020304" charset="0"/>
                        </a:rPr>
                        <a:t>12</a:t>
                      </a:r>
                      <a:r>
                        <a:rPr lang="en-US" altLang="zh-CN" sz="1400" b="0">
                          <a:solidFill>
                            <a:srgbClr val="000000"/>
                          </a:solidFill>
                          <a:latin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企业技术开发仪器设备原值</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万元</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4</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352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国家级研发平台数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个</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3</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225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省级研发平台数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个</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2</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352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通过国家（国际组织） 认证的实验室和检测机构数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个</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3</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3525">
                <a:tc rowSpan="6">
                  <a:txBody>
                    <a:bodyPr/>
                    <a:p>
                      <a:pPr indent="0" algn="ctr">
                        <a:lnSpc>
                          <a:spcPct val="470000"/>
                        </a:lnSpc>
                        <a:buNone/>
                      </a:pPr>
                      <a:r>
                        <a:rPr lang="en-US" sz="1400" b="0">
                          <a:solidFill>
                            <a:srgbClr val="000000"/>
                          </a:solidFill>
                          <a:latin typeface="Arial" panose="020B0604020202020204" pitchFamily="34" charset="0"/>
                          <a:cs typeface="Arial" panose="020B0604020202020204" pitchFamily="34" charset="0"/>
                        </a:rPr>
                        <a:t>   </a:t>
                      </a:r>
                      <a:r>
                        <a:rPr lang="en-US" sz="1400" b="0">
                          <a:solidFill>
                            <a:srgbClr val="000000"/>
                          </a:solidFill>
                          <a:latin typeface="仿宋" panose="02010609060101010101" charset="-122"/>
                          <a:ea typeface="仿宋" panose="02010609060101010101" charset="-122"/>
                          <a:cs typeface="仿宋" panose="02010609060101010101" charset="-122"/>
                        </a:rPr>
                        <a:t>创新绩效</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lnSpc>
                          <a:spcPct val="120000"/>
                        </a:lnSpc>
                        <a:buNone/>
                      </a:pPr>
                      <a:r>
                        <a:rPr lang="en-US" sz="1400" b="0">
                          <a:solidFill>
                            <a:srgbClr val="000000"/>
                          </a:solidFill>
                          <a:latin typeface="Arial" panose="020B0604020202020204" pitchFamily="34" charset="0"/>
                          <a:cs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技术产出</a:t>
                      </a:r>
                      <a:r>
                        <a:rPr lang="en-US" altLang="zh-CN" sz="1400" b="0">
                          <a:solidFill>
                            <a:srgbClr val="000000"/>
                          </a:solidFill>
                          <a:latin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lnSpc>
                          <a:spcPct val="120000"/>
                        </a:lnSpc>
                        <a:buNone/>
                      </a:pPr>
                      <a:endParaRPr lang="en-US" sz="1400" b="0">
                        <a:solidFill>
                          <a:srgbClr val="000000"/>
                        </a:solidFill>
                        <a:latin typeface="Arial" panose="020B0604020202020204" pitchFamily="34" charset="0"/>
                        <a:cs typeface="Arial" panose="020B0604020202020204" pitchFamily="34" charset="0"/>
                      </a:endParaRPr>
                    </a:p>
                    <a:p>
                      <a:pPr indent="0" algn="ctr">
                        <a:lnSpc>
                          <a:spcPct val="120000"/>
                        </a:lnSpc>
                        <a:buNone/>
                      </a:pPr>
                      <a:r>
                        <a:rPr lang="en-US" sz="1400" b="0">
                          <a:solidFill>
                            <a:srgbClr val="000000"/>
                          </a:solidFill>
                          <a:latin typeface="Arial" panose="020B0604020202020204" pitchFamily="34" charset="0"/>
                          <a:cs typeface="Arial" panose="020B0604020202020204" pitchFamily="34" charset="0"/>
                        </a:rPr>
                        <a:t> </a:t>
                      </a:r>
                      <a:r>
                        <a:rPr lang="en-US" sz="1400" b="0">
                          <a:solidFill>
                            <a:srgbClr val="000000"/>
                          </a:solidFill>
                          <a:latin typeface="Times New Roman" panose="02020603050405020304" charset="0"/>
                          <a:cs typeface="Times New Roman" panose="02020603050405020304" charset="0"/>
                        </a:rPr>
                        <a:t>15</a:t>
                      </a:r>
                      <a:r>
                        <a:rPr lang="en-US" altLang="zh-CN" sz="1400" b="0">
                          <a:solidFill>
                            <a:srgbClr val="000000"/>
                          </a:solidFill>
                          <a:latin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当年被受理的专利申请数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225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当年被受理的发明专利申请数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6</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352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最近三年主持和参与制定的国际、国家和行业标准数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4</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352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rowSpan="3">
                  <a:txBody>
                    <a:bodyPr/>
                    <a:p>
                      <a:pPr indent="0" algn="ctr">
                        <a:lnSpc>
                          <a:spcPct val="100000"/>
                        </a:lnSpc>
                        <a:buNone/>
                      </a:pPr>
                      <a:endParaRPr lang="en-US" sz="1400" b="0">
                        <a:solidFill>
                          <a:srgbClr val="000000"/>
                        </a:solidFill>
                        <a:latin typeface="仿宋" panose="02010609060101010101" charset="-122"/>
                        <a:ea typeface="仿宋" panose="02010609060101010101" charset="-122"/>
                        <a:cs typeface="仿宋" panose="02010609060101010101" charset="-122"/>
                      </a:endParaRPr>
                    </a:p>
                    <a:p>
                      <a:pPr indent="0" algn="ctr">
                        <a:lnSpc>
                          <a:spcPct val="100000"/>
                        </a:lnSpc>
                        <a:buNone/>
                      </a:pPr>
                      <a:r>
                        <a:rPr lang="en-US" sz="1400" b="0">
                          <a:solidFill>
                            <a:srgbClr val="000000"/>
                          </a:solidFill>
                          <a:latin typeface="仿宋" panose="02010609060101010101" charset="-122"/>
                          <a:ea typeface="仿宋" panose="02010609060101010101" charset="-122"/>
                          <a:cs typeface="仿宋" panose="02010609060101010101" charset="-122"/>
                        </a:rPr>
                        <a:t>创新效益</a:t>
                      </a:r>
                      <a:r>
                        <a:rPr lang="en-US" altLang="zh-CN" sz="1400" b="0">
                          <a:solidFill>
                            <a:srgbClr val="000000"/>
                          </a:solidFill>
                          <a:latin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lnSpc>
                          <a:spcPct val="100000"/>
                        </a:lnSpc>
                        <a:buNone/>
                      </a:pPr>
                      <a:endParaRPr lang="en-US" sz="1400" b="0">
                        <a:solidFill>
                          <a:srgbClr val="000000"/>
                        </a:solidFill>
                        <a:latin typeface="Times New Roman" panose="02020603050405020304" charset="0"/>
                        <a:cs typeface="Times New Roman" panose="02020603050405020304" charset="0"/>
                      </a:endParaRPr>
                    </a:p>
                    <a:p>
                      <a:pPr indent="0" algn="ctr">
                        <a:lnSpc>
                          <a:spcPct val="100000"/>
                        </a:lnSpc>
                        <a:buNone/>
                      </a:pPr>
                      <a:r>
                        <a:rPr lang="en-US" sz="1400" b="0">
                          <a:solidFill>
                            <a:srgbClr val="000000"/>
                          </a:solidFill>
                          <a:latin typeface="Times New Roman" panose="02020603050405020304" charset="0"/>
                          <a:cs typeface="Times New Roman" panose="02020603050405020304" charset="0"/>
                        </a:rPr>
                        <a:t>25</a:t>
                      </a:r>
                      <a:endParaRPr lang="en-US" sz="1400" b="0">
                        <a:solidFill>
                          <a:srgbClr val="000000"/>
                        </a:solidFill>
                        <a:latin typeface="Times New Roman" panose="02020603050405020304" charset="0"/>
                        <a:cs typeface="Times New Roman" panose="02020603050405020304" charset="0"/>
                      </a:endParaRPr>
                    </a:p>
                    <a:p>
                      <a:pPr indent="0" algn="ctr">
                        <a:lnSpc>
                          <a:spcPct val="100000"/>
                        </a:lnSpc>
                        <a:buNone/>
                      </a:pPr>
                      <a:r>
                        <a:rPr lang="en-US" altLang="zh-CN" sz="1400" b="0">
                          <a:solidFill>
                            <a:srgbClr val="000000"/>
                          </a:solidFill>
                          <a:latin typeface="Arial" panose="020B0604020202020204" pitchFamily="34" charset="0"/>
                        </a:rPr>
                        <a:t> </a:t>
                      </a:r>
                      <a:endParaRPr lang="en-US" altLang="zh-CN" sz="1400" b="0">
                        <a:solidFill>
                          <a:srgbClr val="000000"/>
                        </a:solidFill>
                        <a:latin typeface="Arial" panose="020B0604020202020204" pitchFamily="34" charset="0"/>
                      </a:endParaRPr>
                    </a:p>
                    <a:p>
                      <a:pPr indent="0" algn="ctr">
                        <a:lnSpc>
                          <a:spcPct val="100000"/>
                        </a:lnSpc>
                        <a:buNone/>
                      </a:pPr>
                      <a:r>
                        <a:rPr lang="en-US" altLang="zh-CN" sz="1400" b="0">
                          <a:solidFill>
                            <a:srgbClr val="000000"/>
                          </a:solidFill>
                          <a:latin typeface="Arial" panose="020B0604020202020204" pitchFamily="34" charset="0"/>
                        </a:rPr>
                        <a:t> </a:t>
                      </a:r>
                      <a:endParaRPr lang="en-US" sz="1400" b="0">
                        <a:solidFill>
                          <a:srgbClr val="000000"/>
                        </a:solidFill>
                        <a:latin typeface="Arial" panose="020B0604020202020204" pitchFamily="34" charset="0"/>
                        <a:cs typeface="Arial" panose="020B0604020202020204" pitchFamily="3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新产品销售收入占主营业务收入的比重</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10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2255">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新产品销售利润占利润总额的比重</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10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7660">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仿宋" panose="02010609060101010101" charset="-122"/>
                          <a:ea typeface="仿宋" panose="02010609060101010101" charset="-122"/>
                          <a:cs typeface="仿宋" panose="02010609060101010101" charset="-122"/>
                        </a:rPr>
                        <a:t>利润率</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8"/>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3" name="文本框 2"/>
          <p:cNvSpPr txBox="1"/>
          <p:nvPr/>
        </p:nvSpPr>
        <p:spPr>
          <a:xfrm>
            <a:off x="802005" y="400050"/>
            <a:ext cx="10323195" cy="5708015"/>
          </a:xfrm>
          <a:prstGeom prst="rect">
            <a:avLst/>
          </a:prstGeom>
          <a:noFill/>
          <a:ln w="9525">
            <a:noFill/>
          </a:ln>
        </p:spPr>
        <p:txBody>
          <a:bodyPr wrap="square" anchor="t">
            <a:spAutoFit/>
          </a:bodyPr>
          <a:p>
            <a:pPr indent="24765">
              <a:lnSpc>
                <a:spcPct val="200000"/>
              </a:lnSpc>
            </a:pPr>
            <a:r>
              <a:rPr lang="zh-CN" b="1">
                <a:solidFill>
                  <a:srgbClr val="000000"/>
                </a:solidFill>
                <a:latin typeface="黑体" panose="02010609060101010101" charset="-122"/>
                <a:ea typeface="黑体" panose="02010609060101010101" charset="-122"/>
                <a:cs typeface="仿宋" panose="02010609060101010101" charset="-122"/>
                <a:sym typeface="+mn-ea"/>
              </a:rPr>
              <a:t>三、申请认定市级企业技术中心的企业应具备以下基本条件：</a:t>
            </a:r>
            <a:r>
              <a:rPr lang="zh-CN" sz="1400">
                <a:solidFill>
                  <a:srgbClr val="000000"/>
                </a:solidFill>
                <a:latin typeface="仿宋" panose="02010609060101010101" charset="-122"/>
                <a:ea typeface="仿宋" panose="02010609060101010101" charset="-122"/>
                <a:cs typeface="仿宋" panose="02010609060101010101" charset="-122"/>
                <a:sym typeface="+mn-ea"/>
              </a:rPr>
              <a:t>     （一）具备独立法人资格，年销售收入在</a:t>
            </a:r>
            <a:r>
              <a:rPr lang="en-US" sz="1400" b="1">
                <a:solidFill>
                  <a:srgbClr val="000000"/>
                </a:solidFill>
                <a:latin typeface="仿宋" panose="02010609060101010101" charset="-122"/>
                <a:ea typeface="仿宋" panose="02010609060101010101" charset="-122"/>
                <a:cs typeface="仿宋" panose="02010609060101010101" charset="-122"/>
                <a:sym typeface="+mn-ea"/>
              </a:rPr>
              <a:t>2000</a:t>
            </a:r>
            <a:r>
              <a:rPr lang="zh-CN" sz="1400">
                <a:solidFill>
                  <a:srgbClr val="000000"/>
                </a:solidFill>
                <a:latin typeface="仿宋" panose="02010609060101010101" charset="-122"/>
                <a:ea typeface="仿宋" panose="02010609060101010101" charset="-122"/>
                <a:cs typeface="仿宋" panose="02010609060101010101" charset="-122"/>
                <a:sym typeface="+mn-ea"/>
              </a:rPr>
              <a:t>万元以上；     （二）主要领导重视技术中心工作，具有较强的技术创新意识和市场竞争意识，不断加大技术创新投入，为技术中心建设运行提供良好条件。              （三）具有较强的经济技术实力和较好的经济效益，在同行业中具备明显优势和重要地位，产品技术附加值高，技术创新在企</a:t>
            </a:r>
            <a:r>
              <a:rPr lang="zh-CN" sz="1400">
                <a:solidFill>
                  <a:srgbClr val="000000"/>
                </a:solidFill>
                <a:latin typeface="仿宋" panose="02010609060101010101" charset="-122"/>
                <a:ea typeface="仿宋" panose="02010609060101010101" charset="-122"/>
                <a:cs typeface="仿宋" panose="02010609060101010101" charset="-122"/>
                <a:sym typeface="+mn-ea"/>
              </a:rPr>
              <a:t>业发展中发挥重要作用。</a:t>
            </a:r>
            <a:r>
              <a:rPr lang="zh-CN" sz="1400">
                <a:solidFill>
                  <a:srgbClr val="000000"/>
                </a:solidFill>
                <a:latin typeface="仿宋" panose="02010609060101010101" charset="-122"/>
                <a:ea typeface="仿宋" panose="02010609060101010101" charset="-122"/>
                <a:cs typeface="仿宋" panose="02010609060101010101" charset="-122"/>
                <a:sym typeface="+mn-ea"/>
              </a:rPr>
              <a:t>     （四）技术中心为独立组织机构，中心体系完善，运行机制和</a:t>
            </a:r>
            <a:r>
              <a:rPr lang="en-US" sz="1400">
                <a:solidFill>
                  <a:srgbClr val="000000"/>
                </a:solidFill>
                <a:latin typeface="仿宋" panose="02010609060101010101" charset="-122"/>
                <a:ea typeface="仿宋" panose="02010609060101010101" charset="-122"/>
                <a:cs typeface="仿宋" panose="02010609060101010101" charset="-122"/>
                <a:sym typeface="+mn-ea"/>
              </a:rPr>
              <a:t> </a:t>
            </a:r>
            <a:r>
              <a:rPr lang="zh-CN" sz="1400">
                <a:solidFill>
                  <a:srgbClr val="000000"/>
                </a:solidFill>
                <a:latin typeface="仿宋" panose="02010609060101010101" charset="-122"/>
                <a:ea typeface="仿宋" panose="02010609060101010101" charset="-122"/>
                <a:cs typeface="仿宋" panose="02010609060101010101" charset="-122"/>
                <a:sym typeface="+mn-ea"/>
              </a:rPr>
              <a:t>制度健全，规划目标明确，产学研合作稳定，技术创新绩效显著。     （五）技术中心技术力量较强，有一批优秀技术带头人和一支</a:t>
            </a:r>
            <a:r>
              <a:rPr lang="en-US" sz="1400">
                <a:solidFill>
                  <a:srgbClr val="000000"/>
                </a:solidFill>
                <a:latin typeface="仿宋" panose="02010609060101010101" charset="-122"/>
                <a:ea typeface="仿宋" panose="02010609060101010101" charset="-122"/>
                <a:cs typeface="仿宋" panose="02010609060101010101" charset="-122"/>
                <a:sym typeface="+mn-ea"/>
              </a:rPr>
              <a:t> </a:t>
            </a:r>
            <a:r>
              <a:rPr lang="zh-CN" sz="1400">
                <a:solidFill>
                  <a:srgbClr val="000000"/>
                </a:solidFill>
                <a:latin typeface="仿宋" panose="02010609060101010101" charset="-122"/>
                <a:ea typeface="仿宋" panose="02010609060101010101" charset="-122"/>
                <a:cs typeface="仿宋" panose="02010609060101010101" charset="-122"/>
                <a:sym typeface="+mn-ea"/>
              </a:rPr>
              <a:t>结构合理、技术水平较高的技术创新队伍，在同行业中具有较强的技术优势。     （六）技术中心具有较完善的研究、开发及试验条件，有较强</a:t>
            </a:r>
            <a:r>
              <a:rPr lang="en-US" sz="1400">
                <a:solidFill>
                  <a:srgbClr val="000000"/>
                </a:solidFill>
                <a:latin typeface="仿宋" panose="02010609060101010101" charset="-122"/>
                <a:ea typeface="仿宋" panose="02010609060101010101" charset="-122"/>
                <a:cs typeface="仿宋" panose="02010609060101010101" charset="-122"/>
                <a:sym typeface="+mn-ea"/>
              </a:rPr>
              <a:t> </a:t>
            </a:r>
            <a:r>
              <a:rPr lang="zh-CN" sz="1400">
                <a:solidFill>
                  <a:srgbClr val="000000"/>
                </a:solidFill>
                <a:latin typeface="仿宋" panose="02010609060101010101" charset="-122"/>
                <a:ea typeface="仿宋" panose="02010609060101010101" charset="-122"/>
                <a:cs typeface="仿宋" panose="02010609060101010101" charset="-122"/>
                <a:sym typeface="+mn-ea"/>
              </a:rPr>
              <a:t>的技术创新能力和稳定的技术创新投入，技术创新水平及技术开发投入额在同行业中处于领先地位。</a:t>
            </a:r>
            <a:endParaRPr lang="zh-CN" sz="1400">
              <a:solidFill>
                <a:srgbClr val="000000"/>
              </a:solidFill>
              <a:latin typeface="仿宋" panose="02010609060101010101" charset="-122"/>
              <a:ea typeface="仿宋" panose="02010609060101010101" charset="-122"/>
              <a:cs typeface="仿宋" panose="02010609060101010101" charset="-122"/>
              <a:sym typeface="+mn-ea"/>
            </a:endParaRPr>
          </a:p>
          <a:p>
            <a:pPr indent="419100" algn="l">
              <a:lnSpc>
                <a:spcPct val="150000"/>
              </a:lnSpc>
            </a:pPr>
            <a:endParaRPr lang="zh-CN" altLang="en-US" sz="1400" b="0">
              <a:solidFill>
                <a:srgbClr val="000000"/>
              </a:solidFill>
              <a:latin typeface="仿宋" panose="02010609060101010101" charset="-122"/>
              <a:ea typeface="仿宋" panose="02010609060101010101" charset="-122"/>
              <a:cs typeface="仿宋" panose="02010609060101010101" charset="-122"/>
            </a:endParaRPr>
          </a:p>
        </p:txBody>
      </p:sp>
    </p:spTree>
    <p:custDataLst>
      <p:tags r:id="rId7"/>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graphicFrame>
        <p:nvGraphicFramePr>
          <p:cNvPr id="3" name="表格 2"/>
          <p:cNvGraphicFramePr/>
          <p:nvPr>
            <p:custDataLst>
              <p:tags r:id="rId7"/>
            </p:custDataLst>
          </p:nvPr>
        </p:nvGraphicFramePr>
        <p:xfrm>
          <a:off x="891540" y="536575"/>
          <a:ext cx="10245725" cy="5803265"/>
        </p:xfrm>
        <a:graphic>
          <a:graphicData uri="http://schemas.openxmlformats.org/drawingml/2006/table">
            <a:tbl>
              <a:tblPr firstRow="1" bandRow="1">
                <a:tableStyleId>{5940675A-B579-460E-94D1-54222C63F5DA}</a:tableStyleId>
              </a:tblPr>
              <a:tblGrid>
                <a:gridCol w="1159510"/>
                <a:gridCol w="1207135"/>
                <a:gridCol w="864870"/>
                <a:gridCol w="5433060"/>
                <a:gridCol w="781050"/>
                <a:gridCol w="800100"/>
              </a:tblGrid>
              <a:tr h="314325">
                <a:tc>
                  <a:txBody>
                    <a:bodyPr/>
                    <a:p>
                      <a:pPr algn="ctr">
                        <a:lnSpc>
                          <a:spcPct val="15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一级指标</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二级指标</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权重</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三级指标</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单位</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a:lnSpc>
                          <a:spcPct val="150000"/>
                        </a:lnSpc>
                        <a:buClrTx/>
                        <a:buSzTx/>
                        <a:buFontTx/>
                        <a:buNone/>
                      </a:pPr>
                      <a:r>
                        <a:rPr lang="en-US" sz="1600" b="1">
                          <a:solidFill>
                            <a:srgbClr val="000000"/>
                          </a:solidFill>
                          <a:latin typeface="黑体" panose="02010609060101010101" charset="-122"/>
                          <a:ea typeface="黑体" panose="02010609060101010101" charset="-122"/>
                          <a:cs typeface="仿宋" panose="02010609060101010101" charset="-122"/>
                        </a:rPr>
                        <a:t>权重</a:t>
                      </a:r>
                      <a:endParaRPr lang="en-US" sz="16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1432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加分</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加分</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获国家、省自然科学、技术发明、科技进步奖项目数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24180">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企业拥有的非物质文化遗产、中华老字号及原产地标 识等称号数</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1432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扣分</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扣分</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3</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企业经营亏损</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万元</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≤3</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1432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否决</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否决</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企业发生重大食品质量安全事故</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1432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二</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定性指标</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1">
                          <a:solidFill>
                            <a:srgbClr val="000000"/>
                          </a:solidFill>
                          <a:latin typeface="Times New Roman" panose="02020603050405020304" charset="0"/>
                          <a:cs typeface="Times New Roman" panose="02020603050405020304" charset="0"/>
                        </a:rPr>
                        <a:t>100</a:t>
                      </a:r>
                      <a:endParaRPr lang="en-US" altLang="en-US" sz="1400" b="1">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Arial" panose="020B0604020202020204" pitchFamily="34" charset="0"/>
                          <a:cs typeface="Arial" panose="020B0604020202020204" pitchFamily="34" charset="0"/>
                        </a:rPr>
                        <a:t> </a:t>
                      </a:r>
                      <a:endParaRPr lang="en-US" altLang="en-US" sz="1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5120">
                <a:tc rowSpan="2">
                  <a:txBody>
                    <a:bodyPr/>
                    <a:p>
                      <a:pPr indent="0" algn="ctr">
                        <a:lnSpc>
                          <a:spcPct val="210000"/>
                        </a:lnSpc>
                        <a:buNone/>
                      </a:pPr>
                      <a:r>
                        <a:rPr lang="en-US" sz="1400" b="0">
                          <a:solidFill>
                            <a:srgbClr val="000000"/>
                          </a:solidFill>
                          <a:latin typeface="仿宋" panose="02010609060101010101" charset="-122"/>
                          <a:ea typeface="仿宋" panose="02010609060101010101" charset="-122"/>
                          <a:cs typeface="仿宋" panose="02010609060101010101" charset="-122"/>
                        </a:rPr>
                        <a:t>中心管理</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gridSpan="4">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技术中心的职能及在企业技术创新体系中的地位和作用</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20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941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a:solidFill>
                        <a:schemeClr val="tx1"/>
                      </a:solidFill>
                      <a:prstDash val="solid"/>
                    </a:lnB>
                  </a:tcPr>
                </a:tc>
                <a:tc gridSpan="4">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产学研合作及人才培养情况</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10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5915">
                <a:tc rowSpan="2">
                  <a:txBody>
                    <a:bodyPr/>
                    <a:p>
                      <a:pPr indent="0" algn="ctr">
                        <a:lnSpc>
                          <a:spcPct val="230000"/>
                        </a:lnSpc>
                        <a:buNone/>
                      </a:pPr>
                      <a:r>
                        <a:rPr lang="en-US" sz="1400" b="0">
                          <a:solidFill>
                            <a:srgbClr val="000000"/>
                          </a:solidFill>
                          <a:latin typeface="仿宋" panose="02010609060101010101" charset="-122"/>
                          <a:ea typeface="仿宋" panose="02010609060101010101" charset="-122"/>
                          <a:cs typeface="仿宋" panose="02010609060101010101" charset="-122"/>
                        </a:rPr>
                        <a:t>创新机制</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gridSpan="4">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技术中心的组织机构、管理体制和运行机制</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20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21005">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a:solidFill>
                        <a:schemeClr val="tx1"/>
                      </a:solidFill>
                      <a:prstDash val="solid"/>
                    </a:lnB>
                  </a:tcPr>
                </a:tc>
                <a:tc gridSpan="4">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技术中心制定人才激励奖励政策、企业技术创新奖励基金及落实情况</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10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8300">
                <a:tc rowSpan="2">
                  <a:txBody>
                    <a:bodyPr/>
                    <a:p>
                      <a:pPr indent="0" algn="ctr">
                        <a:lnSpc>
                          <a:spcPct val="320000"/>
                        </a:lnSpc>
                        <a:buNone/>
                      </a:pPr>
                      <a:r>
                        <a:rPr lang="en-US" sz="1400" b="0">
                          <a:solidFill>
                            <a:srgbClr val="000000"/>
                          </a:solidFill>
                          <a:latin typeface="Arial" panose="020B0604020202020204" pitchFamily="34" charset="0"/>
                          <a:cs typeface="Arial" panose="020B0604020202020204" pitchFamily="34" charset="0"/>
                        </a:rPr>
                        <a:t> </a:t>
                      </a:r>
                      <a:r>
                        <a:rPr lang="en-US" sz="1400" b="0">
                          <a:solidFill>
                            <a:srgbClr val="000000"/>
                          </a:solidFill>
                          <a:latin typeface="仿宋" panose="02010609060101010101" charset="-122"/>
                          <a:ea typeface="仿宋" panose="02010609060101010101" charset="-122"/>
                          <a:cs typeface="仿宋" panose="02010609060101010101" charset="-122"/>
                        </a:rPr>
                        <a:t>创新战略</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gridSpan="4">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企业创新战略及年度工作目标制定和实施</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10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9784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a:solidFill>
                        <a:schemeClr val="tx1"/>
                      </a:solidFill>
                      <a:prstDash val="solid"/>
                    </a:lnB>
                  </a:tcPr>
                </a:tc>
                <a:tc gridSpan="4">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企业知识产权管理战略制定及落实情况、质量品牌工作情况（结合工信部质量品牌 相关工作要求）</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10</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56895">
                <a:tc>
                  <a:txBody>
                    <a:bodyPr/>
                    <a:p>
                      <a:pPr indent="0" algn="ctr">
                        <a:lnSpc>
                          <a:spcPct val="190000"/>
                        </a:lnSpc>
                        <a:buNone/>
                      </a:pPr>
                      <a:r>
                        <a:rPr lang="en-US" sz="1400" b="0">
                          <a:solidFill>
                            <a:srgbClr val="000000"/>
                          </a:solidFill>
                          <a:latin typeface="仿宋" panose="02010609060101010101" charset="-122"/>
                          <a:ea typeface="仿宋" panose="02010609060101010101" charset="-122"/>
                          <a:cs typeface="仿宋" panose="02010609060101010101" charset="-122"/>
                        </a:rPr>
                        <a:t>政策落实</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gridSpan="4">
                  <a:txBody>
                    <a:bodyPr/>
                    <a:p>
                      <a:pPr indent="0" algn="ctr">
                        <a:lnSpc>
                          <a:spcPct val="190000"/>
                        </a:lnSpc>
                        <a:buNone/>
                      </a:pPr>
                      <a:r>
                        <a:rPr lang="en-US" sz="1400" b="0">
                          <a:solidFill>
                            <a:srgbClr val="000000"/>
                          </a:solidFill>
                          <a:latin typeface="仿宋" panose="02010609060101010101" charset="-122"/>
                          <a:ea typeface="仿宋" panose="02010609060101010101" charset="-122"/>
                          <a:cs typeface="仿宋" panose="02010609060101010101" charset="-122"/>
                        </a:rPr>
                        <a:t>技术中心研究执行国家相关政策情况（包括不限于加计扣除、进口设备免税等）</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14325">
                <a:tc rowSpan="3">
                  <a:txBody>
                    <a:bodyPr/>
                    <a:p>
                      <a:pPr indent="0" algn="ctr">
                        <a:lnSpc>
                          <a:spcPct val="290000"/>
                        </a:lnSpc>
                        <a:buNone/>
                      </a:pPr>
                      <a:r>
                        <a:rPr lang="en-US" sz="1400" b="0">
                          <a:solidFill>
                            <a:srgbClr val="000000"/>
                          </a:solidFill>
                          <a:latin typeface="Arial" panose="020B0604020202020204" pitchFamily="34" charset="0"/>
                          <a:cs typeface="Arial" panose="020B0604020202020204" pitchFamily="34" charset="0"/>
                        </a:rPr>
                        <a:t> </a:t>
                      </a:r>
                      <a:r>
                        <a:rPr lang="en-US" sz="1400" b="0">
                          <a:solidFill>
                            <a:srgbClr val="000000"/>
                          </a:solidFill>
                          <a:latin typeface="仿宋" panose="02010609060101010101" charset="-122"/>
                          <a:ea typeface="仿宋" panose="02010609060101010101" charset="-122"/>
                          <a:cs typeface="仿宋" panose="02010609060101010101" charset="-122"/>
                        </a:rPr>
                        <a:t>质量安全</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gridSpan="4">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企业诚信体系建设情况</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14325">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4">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企业产品质量安全控制体系建设情况</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14325">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a:solidFill>
                        <a:schemeClr val="tx1"/>
                      </a:solidFill>
                      <a:prstDash val="solid"/>
                    </a:lnB>
                  </a:tcPr>
                </a:tc>
                <a:tc gridSpan="4">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企业产品可追溯体系建设建设情况</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indent="0" algn="ctr">
                        <a:lnSpc>
                          <a:spcPct val="140000"/>
                        </a:lnSpc>
                        <a:buNone/>
                      </a:pPr>
                      <a:r>
                        <a:rPr lang="en-US" sz="1400" b="0">
                          <a:solidFill>
                            <a:srgbClr val="000000"/>
                          </a:solidFill>
                          <a:latin typeface="Times New Roman" panose="02020603050405020304" charset="0"/>
                          <a:cs typeface="Times New Roman" panose="02020603050405020304" charset="0"/>
                        </a:rPr>
                        <a:t>5</a:t>
                      </a:r>
                      <a:endParaRPr lang="en-US" alt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ustDataLst>
      <p:tags r:id="rId8"/>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656590" y="462280"/>
            <a:ext cx="2933065" cy="337185"/>
          </a:xfrm>
          <a:prstGeom prst="rect">
            <a:avLst/>
          </a:prstGeom>
          <a:noFill/>
          <a:ln w="9525">
            <a:noFill/>
          </a:ln>
        </p:spPr>
        <p:txBody>
          <a:bodyPr wrap="square">
            <a:spAutoFit/>
          </a:bodyPr>
          <a:p>
            <a:pPr indent="1417955"/>
            <a:r>
              <a:rPr lang="zh-CN" altLang="en-US" sz="1400" b="0"/>
              <a:t>二、行业系数</a:t>
            </a:r>
            <a:endParaRPr lang="zh-CN" altLang="en-US" sz="1400"/>
          </a:p>
        </p:txBody>
      </p:sp>
      <p:graphicFrame>
        <p:nvGraphicFramePr>
          <p:cNvPr id="2" name="表格 1"/>
          <p:cNvGraphicFramePr/>
          <p:nvPr>
            <p:custDataLst>
              <p:tags r:id="rId7"/>
            </p:custDataLst>
          </p:nvPr>
        </p:nvGraphicFramePr>
        <p:xfrm>
          <a:off x="1398588" y="998855"/>
          <a:ext cx="9423400" cy="4881245"/>
        </p:xfrm>
        <a:graphic>
          <a:graphicData uri="http://schemas.openxmlformats.org/drawingml/2006/table">
            <a:tbl>
              <a:tblPr firstRow="1" bandRow="1">
                <a:tableStyleId>{5940675A-B579-460E-94D1-54222C63F5DA}</a:tableStyleId>
              </a:tblPr>
              <a:tblGrid>
                <a:gridCol w="2510155"/>
                <a:gridCol w="2200910"/>
                <a:gridCol w="2457450"/>
                <a:gridCol w="2254885"/>
              </a:tblGrid>
              <a:tr h="773430">
                <a:tc>
                  <a:txBody>
                    <a:bodyPr/>
                    <a:p>
                      <a:pPr indent="0" algn="ctr">
                        <a:lnSpc>
                          <a:spcPct val="230000"/>
                        </a:lnSpc>
                        <a:buNone/>
                      </a:pPr>
                      <a:r>
                        <a:rPr lang="en-US" sz="1400" b="1">
                          <a:solidFill>
                            <a:srgbClr val="000000"/>
                          </a:solidFill>
                          <a:latin typeface="黑体" panose="02010609060101010101" charset="-122"/>
                          <a:ea typeface="黑体" panose="02010609060101010101" charset="-122"/>
                          <a:cs typeface="黑体" panose="02010609060101010101" charset="-122"/>
                        </a:rPr>
                        <a:t> 行业名称</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1">
                          <a:solidFill>
                            <a:srgbClr val="000000"/>
                          </a:solidFill>
                          <a:latin typeface="黑体" panose="02010609060101010101" charset="-122"/>
                          <a:ea typeface="黑体" panose="02010609060101010101" charset="-122"/>
                          <a:cs typeface="仿宋" panose="02010609060101010101" charset="-122"/>
                        </a:rPr>
                        <a:t>研发经费支出占主营业务收入的比重</a:t>
                      </a:r>
                      <a:endParaRPr lang="en-US" altLang="en-US" sz="14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1">
                          <a:solidFill>
                            <a:srgbClr val="000000"/>
                          </a:solidFill>
                          <a:latin typeface="黑体" panose="02010609060101010101" charset="-122"/>
                          <a:ea typeface="黑体" panose="02010609060101010101" charset="-122"/>
                          <a:cs typeface="仿宋" panose="02010609060101010101" charset="-122"/>
                        </a:rPr>
                        <a:t>新产品销售收入占主营业务收入的比重</a:t>
                      </a:r>
                      <a:endParaRPr lang="en-US" altLang="en-US" sz="14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1">
                          <a:solidFill>
                            <a:srgbClr val="000000"/>
                          </a:solidFill>
                          <a:latin typeface="黑体" panose="02010609060101010101" charset="-122"/>
                          <a:ea typeface="黑体" panose="02010609060101010101" charset="-122"/>
                          <a:cs typeface="黑体" panose="02010609060101010101" charset="-122"/>
                        </a:rPr>
                        <a:t> 新产品销售利润占利 润总额的比重</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3715">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仿宋" panose="02010609060101010101" charset="-122"/>
                        </a:rPr>
                        <a:t>农业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2445">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仿宋" panose="02010609060101010101" charset="-122"/>
                        </a:rPr>
                        <a:t>煤炭开采和洗选业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4350">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仿宋" panose="02010609060101010101" charset="-122"/>
                        </a:rPr>
                        <a:t>石油和天然气开采业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3715">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仿宋" panose="02010609060101010101" charset="-122"/>
                        </a:rPr>
                        <a:t>有色金属矿采选业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3080">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仿宋" panose="02010609060101010101" charset="-122"/>
                        </a:rPr>
                        <a:t>农副食品加工业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3715">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仿宋" panose="02010609060101010101" charset="-122"/>
                        </a:rPr>
                        <a:t>食品制造业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2445">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仿宋" panose="02010609060101010101" charset="-122"/>
                        </a:rPr>
                        <a:t>酒、饮料和精制茶制造业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4350">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仿宋" panose="02010609060101010101" charset="-122"/>
                        </a:rPr>
                        <a:t>烟草制品业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8"/>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graphicFrame>
        <p:nvGraphicFramePr>
          <p:cNvPr id="3" name="表格 2"/>
          <p:cNvGraphicFramePr/>
          <p:nvPr>
            <p:custDataLst>
              <p:tags r:id="rId7"/>
            </p:custDataLst>
          </p:nvPr>
        </p:nvGraphicFramePr>
        <p:xfrm>
          <a:off x="1036955" y="389255"/>
          <a:ext cx="10156190" cy="5883275"/>
        </p:xfrm>
        <a:graphic>
          <a:graphicData uri="http://schemas.openxmlformats.org/drawingml/2006/table">
            <a:tbl>
              <a:tblPr firstRow="1" bandRow="1">
                <a:tableStyleId>{5940675A-B579-460E-94D1-54222C63F5DA}</a:tableStyleId>
              </a:tblPr>
              <a:tblGrid>
                <a:gridCol w="3838575"/>
                <a:gridCol w="2310765"/>
                <a:gridCol w="1941830"/>
                <a:gridCol w="2065020"/>
              </a:tblGrid>
              <a:tr h="737235">
                <a:tc>
                  <a:txBody>
                    <a:bodyPr/>
                    <a:p>
                      <a:pPr indent="0" algn="ctr">
                        <a:lnSpc>
                          <a:spcPct val="230000"/>
                        </a:lnSpc>
                        <a:buNone/>
                      </a:pPr>
                      <a:r>
                        <a:rPr lang="en-US" sz="1400" b="1">
                          <a:solidFill>
                            <a:srgbClr val="000000"/>
                          </a:solidFill>
                          <a:latin typeface="黑体" panose="02010609060101010101" charset="-122"/>
                          <a:ea typeface="黑体" panose="02010609060101010101" charset="-122"/>
                          <a:cs typeface="黑体" panose="02010609060101010101" charset="-122"/>
                        </a:rPr>
                        <a:t> 行业名称</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1">
                          <a:solidFill>
                            <a:srgbClr val="000000"/>
                          </a:solidFill>
                          <a:latin typeface="黑体" panose="02010609060101010101" charset="-122"/>
                          <a:ea typeface="黑体" panose="02010609060101010101" charset="-122"/>
                          <a:cs typeface="仿宋" panose="02010609060101010101" charset="-122"/>
                        </a:rPr>
                        <a:t>研发经费支出占主营业务收入的比重</a:t>
                      </a:r>
                      <a:endParaRPr lang="en-US" altLang="en-US" sz="14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1">
                          <a:solidFill>
                            <a:srgbClr val="000000"/>
                          </a:solidFill>
                          <a:latin typeface="黑体" panose="02010609060101010101" charset="-122"/>
                          <a:ea typeface="黑体" panose="02010609060101010101" charset="-122"/>
                          <a:cs typeface="仿宋" panose="02010609060101010101" charset="-122"/>
                        </a:rPr>
                        <a:t>新产品销售收入占主营业务收入的比重</a:t>
                      </a:r>
                      <a:endParaRPr lang="en-US" altLang="en-US" sz="14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70000"/>
                        </a:lnSpc>
                        <a:buNone/>
                      </a:pPr>
                      <a:r>
                        <a:rPr lang="en-US" sz="1400" b="1">
                          <a:solidFill>
                            <a:srgbClr val="000000"/>
                          </a:solidFill>
                          <a:latin typeface="黑体" panose="02010609060101010101" charset="-122"/>
                          <a:ea typeface="黑体" panose="02010609060101010101" charset="-122"/>
                          <a:cs typeface="黑体" panose="02010609060101010101" charset="-122"/>
                        </a:rPr>
                        <a:t> 新产品销售利润占利 润总额的比重</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290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纺织业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290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纺织服装、服饰业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417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皮革、毛皮、羽毛及其制品和制鞋业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290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木材加工和木、竹、藤、棕、草制品业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290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家具制造业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290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造纸和纸制品业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290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印刷和记录媒介复制业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353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文教、工美、体育和娱乐用品制造业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290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石油加工、炼焦和核燃料加工业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290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化学原料和化学制品制造业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290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医药制造业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0.8</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0.8</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290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化学纤维制造业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3535">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橡胶和塑料制品业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290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非金属矿物制品业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2900">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仿宋" panose="02010609060101010101" charset="-122"/>
                        </a:rPr>
                        <a:t>黑色金属冶炼和压延加工业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8"/>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graphicFrame>
        <p:nvGraphicFramePr>
          <p:cNvPr id="13" name="表格 12"/>
          <p:cNvGraphicFramePr/>
          <p:nvPr>
            <p:custDataLst>
              <p:tags r:id="rId7"/>
            </p:custDataLst>
          </p:nvPr>
        </p:nvGraphicFramePr>
        <p:xfrm>
          <a:off x="739458" y="581025"/>
          <a:ext cx="10077450" cy="5698490"/>
        </p:xfrm>
        <a:graphic>
          <a:graphicData uri="http://schemas.openxmlformats.org/drawingml/2006/table">
            <a:tbl>
              <a:tblPr firstRow="1" bandRow="1">
                <a:tableStyleId>{5940675A-B579-460E-94D1-54222C63F5DA}</a:tableStyleId>
              </a:tblPr>
              <a:tblGrid>
                <a:gridCol w="4498340"/>
                <a:gridCol w="1709420"/>
                <a:gridCol w="1757680"/>
                <a:gridCol w="2112010"/>
              </a:tblGrid>
              <a:tr h="988695">
                <a:tc>
                  <a:txBody>
                    <a:bodyPr/>
                    <a:p>
                      <a:pPr indent="0" algn="ctr">
                        <a:lnSpc>
                          <a:spcPct val="320000"/>
                        </a:lnSpc>
                        <a:buNone/>
                      </a:pPr>
                      <a:r>
                        <a:rPr lang="en-US" sz="1400" b="1">
                          <a:solidFill>
                            <a:srgbClr val="000000"/>
                          </a:solidFill>
                          <a:latin typeface="黑体" panose="02010609060101010101" charset="-122"/>
                          <a:ea typeface="黑体" panose="02010609060101010101" charset="-122"/>
                          <a:cs typeface="黑体" panose="02010609060101010101" charset="-122"/>
                        </a:rPr>
                        <a:t> 行业名称</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90000"/>
                        </a:lnSpc>
                        <a:buNone/>
                      </a:pPr>
                      <a:r>
                        <a:rPr lang="en-US" sz="1400" b="1">
                          <a:solidFill>
                            <a:srgbClr val="000000"/>
                          </a:solidFill>
                          <a:latin typeface="黑体" panose="02010609060101010101" charset="-122"/>
                          <a:ea typeface="黑体" panose="02010609060101010101" charset="-122"/>
                          <a:cs typeface="仿宋" panose="02010609060101010101" charset="-122"/>
                        </a:rPr>
                        <a:t>研发经费支出占主营业务收入的比重</a:t>
                      </a:r>
                      <a:endParaRPr lang="en-US" altLang="en-US" sz="14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90000"/>
                        </a:lnSpc>
                        <a:buNone/>
                      </a:pPr>
                      <a:r>
                        <a:rPr lang="en-US" sz="1400" b="1">
                          <a:solidFill>
                            <a:srgbClr val="000000"/>
                          </a:solidFill>
                          <a:latin typeface="黑体" panose="02010609060101010101" charset="-122"/>
                          <a:ea typeface="黑体" panose="02010609060101010101" charset="-122"/>
                          <a:cs typeface="仿宋" panose="02010609060101010101" charset="-122"/>
                        </a:rPr>
                        <a:t>新产品销售收入占主营业务收入的比重</a:t>
                      </a:r>
                      <a:endParaRPr lang="en-US" altLang="en-US" sz="1400" b="1">
                        <a:solidFill>
                          <a:srgbClr val="000000"/>
                        </a:solidFill>
                        <a:latin typeface="黑体" panose="02010609060101010101" charset="-122"/>
                        <a:ea typeface="黑体"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90000"/>
                        </a:lnSpc>
                        <a:buNone/>
                      </a:pPr>
                      <a:r>
                        <a:rPr lang="en-US" sz="1400" b="1">
                          <a:solidFill>
                            <a:srgbClr val="000000"/>
                          </a:solidFill>
                          <a:latin typeface="黑体" panose="02010609060101010101" charset="-122"/>
                          <a:ea typeface="黑体" panose="02010609060101010101" charset="-122"/>
                          <a:cs typeface="黑体" panose="02010609060101010101" charset="-122"/>
                        </a:rPr>
                        <a:t> 新产品销售利润占利 润总额的比重</a:t>
                      </a:r>
                      <a:endParaRPr lang="en-US" altLang="en-US" sz="1400" b="1">
                        <a:solidFill>
                          <a:srgbClr val="000000"/>
                        </a:solidFill>
                        <a:latin typeface="黑体" panose="02010609060101010101" charset="-122"/>
                        <a:ea typeface="黑体" panose="02010609060101010101" charset="-122"/>
                        <a:cs typeface="黑体"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64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有色金属冶炼和压延加工业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00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金属制品业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64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通用设备制造业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00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专用设备制造业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64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汽车制造业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0.8</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00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铁路、船舶、航空航天和其他运输设备制造业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0.8</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0.8</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64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电气机械和器材制造业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0.8</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0.8</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64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计算机、通信和其他电子设备制造业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0.8</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0.8</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0.8</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00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仪器仪表制造业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0.8</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0.8</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0.8</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64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电力、热力生产和供应业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3</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00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房屋建筑业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64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土木工程建筑业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00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建筑安装业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2</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64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软件和信息技术服务业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0.6</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005">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专业技术服务业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640">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仿宋" panose="02010609060101010101" charset="-122"/>
                        </a:rPr>
                        <a:t>其他</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1.5</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30000"/>
                        </a:lnSpc>
                        <a:buNone/>
                      </a:pPr>
                      <a:r>
                        <a:rPr lang="en-US" sz="1400" b="0">
                          <a:solidFill>
                            <a:srgbClr val="000000"/>
                          </a:solidFill>
                          <a:latin typeface="仿宋" panose="02010609060101010101" charset="-122"/>
                          <a:ea typeface="仿宋" panose="02010609060101010101" charset="-122"/>
                          <a:cs typeface="Times New Roman" panose="02020603050405020304" charset="0"/>
                        </a:rPr>
                        <a:t>1</a:t>
                      </a:r>
                      <a:endParaRPr lang="en-US" altLang="en-US" sz="1400" b="0">
                        <a:solidFill>
                          <a:srgbClr val="000000"/>
                        </a:solidFill>
                        <a:latin typeface="仿宋" panose="02010609060101010101" charset="-122"/>
                        <a:ea typeface="仿宋" panose="02010609060101010101" charset="-122"/>
                        <a:cs typeface="Times New Roman" panose="02020603050405020304" charset="0"/>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8"/>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100" name="文本框 99"/>
          <p:cNvSpPr txBox="1"/>
          <p:nvPr/>
        </p:nvSpPr>
        <p:spPr>
          <a:xfrm>
            <a:off x="-545465" y="812165"/>
            <a:ext cx="12094845" cy="4399915"/>
          </a:xfrm>
          <a:prstGeom prst="rect">
            <a:avLst/>
          </a:prstGeom>
          <a:noFill/>
          <a:ln w="9525">
            <a:noFill/>
          </a:ln>
        </p:spPr>
        <p:txBody>
          <a:bodyPr wrap="square">
            <a:spAutoFit/>
          </a:bodyPr>
          <a:p>
            <a:pPr indent="1186180">
              <a:lnSpc>
                <a:spcPct val="250000"/>
              </a:lnSpc>
            </a:pPr>
            <a:r>
              <a:rPr lang="zh-CN" sz="1400" b="0">
                <a:solidFill>
                  <a:srgbClr val="000000"/>
                </a:solidFill>
                <a:ea typeface="仿宋" panose="02010609060101010101" charset="-122"/>
              </a:rPr>
              <a:t>说明：</a:t>
            </a:r>
            <a:r>
              <a:rPr lang="en-US" sz="1400" b="0">
                <a:solidFill>
                  <a:srgbClr val="000000"/>
                </a:solidFill>
                <a:latin typeface="Times New Roman" panose="02020603050405020304" charset="0"/>
              </a:rPr>
              <a:t>                                     1 </a:t>
            </a:r>
            <a:r>
              <a:rPr lang="zh-CN" sz="1400" b="0">
                <a:solidFill>
                  <a:srgbClr val="000000"/>
                </a:solidFill>
                <a:ea typeface="仿宋" panose="02010609060101010101" charset="-122"/>
              </a:rPr>
              <a:t>．由于不同行业在研发投入与产出方面存在较大差异，技术中心评估时，对不同行</a:t>
            </a:r>
            <a:r>
              <a:rPr lang="en-US" sz="1400" b="0">
                <a:solidFill>
                  <a:srgbClr val="000000"/>
                </a:solidFill>
                <a:latin typeface="仿宋" panose="02010609060101010101" charset="-122"/>
              </a:rPr>
              <a:t> </a:t>
            </a:r>
            <a:r>
              <a:rPr lang="zh-CN" sz="1400" b="0">
                <a:solidFill>
                  <a:srgbClr val="000000"/>
                </a:solidFill>
                <a:ea typeface="仿宋" panose="02010609060101010101" charset="-122"/>
              </a:rPr>
              <a:t>业企业</a:t>
            </a:r>
            <a:r>
              <a:rPr lang="en-US" sz="1400" b="0">
                <a:solidFill>
                  <a:srgbClr val="000000"/>
                </a:solidFill>
                <a:latin typeface="Times New Roman" panose="02020603050405020304" charset="0"/>
              </a:rPr>
              <a:t>“</a:t>
            </a:r>
            <a:r>
              <a:rPr lang="zh-CN" sz="1400" b="0">
                <a:solidFill>
                  <a:srgbClr val="000000"/>
                </a:solidFill>
                <a:ea typeface="仿宋" panose="02010609060101010101" charset="-122"/>
              </a:rPr>
              <a:t>研发经费支出占主营业务收入的比重</a:t>
            </a:r>
            <a:r>
              <a:rPr lang="en-US" sz="1400" b="0">
                <a:solidFill>
                  <a:srgbClr val="000000"/>
                </a:solidFill>
                <a:latin typeface="Times New Roman" panose="02020603050405020304" charset="0"/>
              </a:rPr>
              <a:t>” </a:t>
            </a:r>
            <a:r>
              <a:rPr lang="zh-CN" sz="1400" b="0">
                <a:solidFill>
                  <a:srgbClr val="000000"/>
                </a:solidFill>
                <a:ea typeface="仿宋" panose="02010609060101010101" charset="-122"/>
              </a:rPr>
              <a:t>、</a:t>
            </a:r>
            <a:endParaRPr lang="zh-CN" sz="1400" b="0">
              <a:solidFill>
                <a:srgbClr val="000000"/>
              </a:solidFill>
              <a:ea typeface="仿宋" panose="02010609060101010101" charset="-122"/>
            </a:endParaRPr>
          </a:p>
          <a:p>
            <a:pPr indent="1186180">
              <a:lnSpc>
                <a:spcPct val="250000"/>
              </a:lnSpc>
            </a:pPr>
            <a:r>
              <a:rPr lang="zh-CN" sz="1400" b="0">
                <a:solidFill>
                  <a:srgbClr val="000000"/>
                </a:solidFill>
                <a:ea typeface="仿宋" panose="02010609060101010101" charset="-122"/>
              </a:rPr>
              <a:t>                 </a:t>
            </a:r>
            <a:r>
              <a:rPr lang="en-US" sz="1400" b="0">
                <a:solidFill>
                  <a:srgbClr val="000000"/>
                </a:solidFill>
                <a:latin typeface="Times New Roman" panose="02020603050405020304" charset="0"/>
              </a:rPr>
              <a:t>“</a:t>
            </a:r>
            <a:r>
              <a:rPr lang="zh-CN" sz="1400" b="0">
                <a:solidFill>
                  <a:srgbClr val="000000"/>
                </a:solidFill>
                <a:ea typeface="仿宋" panose="02010609060101010101" charset="-122"/>
              </a:rPr>
              <a:t>新产品销售收入占主营业务收入的比</a:t>
            </a:r>
            <a:r>
              <a:rPr lang="en-US" sz="1400" b="0">
                <a:solidFill>
                  <a:srgbClr val="000000"/>
                </a:solidFill>
                <a:latin typeface="仿宋" panose="02010609060101010101" charset="-122"/>
              </a:rPr>
              <a:t>  </a:t>
            </a:r>
            <a:r>
              <a:rPr lang="zh-CN" sz="1400" b="0">
                <a:solidFill>
                  <a:srgbClr val="000000"/>
                </a:solidFill>
                <a:ea typeface="仿宋" panose="02010609060101010101" charset="-122"/>
              </a:rPr>
              <a:t>重</a:t>
            </a:r>
            <a:r>
              <a:rPr lang="en-US" sz="1400" b="0">
                <a:solidFill>
                  <a:srgbClr val="000000"/>
                </a:solidFill>
                <a:latin typeface="Times New Roman" panose="02020603050405020304" charset="0"/>
              </a:rPr>
              <a:t>” </a:t>
            </a:r>
            <a:r>
              <a:rPr lang="zh-CN" sz="1400" b="0">
                <a:solidFill>
                  <a:srgbClr val="000000"/>
                </a:solidFill>
                <a:ea typeface="仿宋" panose="02010609060101010101" charset="-122"/>
              </a:rPr>
              <a:t>、</a:t>
            </a:r>
            <a:r>
              <a:rPr lang="en-US" sz="1400" b="0">
                <a:solidFill>
                  <a:srgbClr val="000000"/>
                </a:solidFill>
                <a:latin typeface="Times New Roman" panose="02020603050405020304" charset="0"/>
              </a:rPr>
              <a:t>“</a:t>
            </a:r>
            <a:r>
              <a:rPr lang="zh-CN" sz="1400" b="0">
                <a:solidFill>
                  <a:srgbClr val="000000"/>
                </a:solidFill>
                <a:ea typeface="仿宋" panose="02010609060101010101" charset="-122"/>
              </a:rPr>
              <a:t>新产品销售利润占利润总额的比重</a:t>
            </a:r>
            <a:r>
              <a:rPr lang="en-US" sz="1400" b="0">
                <a:solidFill>
                  <a:srgbClr val="000000"/>
                </a:solidFill>
                <a:latin typeface="Times New Roman" panose="02020603050405020304" charset="0"/>
              </a:rPr>
              <a:t>”</a:t>
            </a:r>
            <a:r>
              <a:rPr lang="zh-CN" sz="1400" b="0">
                <a:solidFill>
                  <a:srgbClr val="000000"/>
                </a:solidFill>
                <a:ea typeface="仿宋" panose="02010609060101010101" charset="-122"/>
              </a:rPr>
              <a:t>三 个指标引入行业系数加以调节。</a:t>
            </a:r>
            <a:r>
              <a:rPr lang="en-US" sz="1400" b="0">
                <a:solidFill>
                  <a:srgbClr val="000000"/>
                </a:solidFill>
                <a:latin typeface="Times New Roman" panose="02020603050405020304" charset="0"/>
              </a:rPr>
              <a:t>                                    2 </a:t>
            </a:r>
            <a:r>
              <a:rPr lang="zh-CN" sz="1400" b="0">
                <a:solidFill>
                  <a:srgbClr val="000000"/>
                </a:solidFill>
                <a:ea typeface="仿宋" panose="02010609060101010101" charset="-122"/>
              </a:rPr>
              <a:t>．行业系数主要参考省级企业技术中心认定评价工作指南。</a:t>
            </a:r>
            <a:r>
              <a:rPr lang="en-US" sz="1400" b="0">
                <a:solidFill>
                  <a:srgbClr val="000000"/>
                </a:solidFill>
                <a:latin typeface="Times New Roman" panose="02020603050405020304" charset="0"/>
              </a:rPr>
              <a:t>                                    3 </a:t>
            </a:r>
            <a:r>
              <a:rPr lang="zh-CN" sz="1400" b="0">
                <a:solidFill>
                  <a:srgbClr val="000000"/>
                </a:solidFill>
                <a:ea typeface="仿宋" panose="02010609060101010101" charset="-122"/>
              </a:rPr>
              <a:t>．行业系数只作为第三方评估机构评价时使用，企业填报时无需考虑行业系数，按</a:t>
            </a:r>
            <a:r>
              <a:rPr lang="en-US" sz="1400" b="0">
                <a:solidFill>
                  <a:srgbClr val="000000"/>
                </a:solidFill>
                <a:latin typeface="仿宋" panose="02010609060101010101" charset="-122"/>
              </a:rPr>
              <a:t> </a:t>
            </a:r>
            <a:r>
              <a:rPr lang="zh-CN" sz="1400" b="0">
                <a:solidFill>
                  <a:srgbClr val="000000"/>
                </a:solidFill>
                <a:ea typeface="仿宋" panose="02010609060101010101" charset="-122"/>
              </a:rPr>
              <a:t>实际数据填报。评价时，根据企业填报的实际</a:t>
            </a:r>
            <a:endParaRPr lang="zh-CN" sz="1400" b="0">
              <a:solidFill>
                <a:srgbClr val="000000"/>
              </a:solidFill>
              <a:ea typeface="仿宋" panose="02010609060101010101" charset="-122"/>
            </a:endParaRPr>
          </a:p>
          <a:p>
            <a:pPr indent="1186180">
              <a:lnSpc>
                <a:spcPct val="250000"/>
              </a:lnSpc>
            </a:pPr>
            <a:r>
              <a:rPr lang="zh-CN" sz="1400" b="0">
                <a:solidFill>
                  <a:srgbClr val="000000"/>
                </a:solidFill>
                <a:ea typeface="仿宋" panose="02010609060101010101" charset="-122"/>
              </a:rPr>
              <a:t>               数据计算得出上述指标的比重，再乘以行</a:t>
            </a:r>
            <a:r>
              <a:rPr lang="en-US" sz="1400" b="0">
                <a:solidFill>
                  <a:srgbClr val="000000"/>
                </a:solidFill>
                <a:latin typeface="仿宋" panose="02010609060101010101" charset="-122"/>
              </a:rPr>
              <a:t> </a:t>
            </a:r>
            <a:r>
              <a:rPr lang="zh-CN" sz="1400" b="0">
                <a:solidFill>
                  <a:srgbClr val="000000"/>
                </a:solidFill>
                <a:ea typeface="仿宋" panose="02010609060101010101" charset="-122"/>
              </a:rPr>
              <a:t>业系数，得出指标的评价值。</a:t>
            </a:r>
            <a:r>
              <a:rPr lang="en-US" sz="1400" b="0">
                <a:solidFill>
                  <a:srgbClr val="000000"/>
                </a:solidFill>
                <a:latin typeface="Times New Roman" panose="02020603050405020304" charset="0"/>
              </a:rPr>
              <a:t>                                    4 </a:t>
            </a:r>
            <a:r>
              <a:rPr lang="zh-CN" sz="1400" b="0">
                <a:solidFill>
                  <a:srgbClr val="000000"/>
                </a:solidFill>
                <a:ea typeface="仿宋" panose="02010609060101010101" charset="-122"/>
              </a:rPr>
              <a:t>．行业系数表中的</a:t>
            </a:r>
            <a:r>
              <a:rPr lang="en-US" sz="1400" b="0">
                <a:solidFill>
                  <a:srgbClr val="000000"/>
                </a:solidFill>
                <a:latin typeface="Times New Roman" panose="02020603050405020304" charset="0"/>
              </a:rPr>
              <a:t>“</a:t>
            </a:r>
            <a:r>
              <a:rPr lang="zh-CN" sz="1400" b="0">
                <a:solidFill>
                  <a:srgbClr val="000000"/>
                </a:solidFill>
                <a:ea typeface="仿宋" panose="02010609060101010101" charset="-122"/>
              </a:rPr>
              <a:t>其他</a:t>
            </a:r>
            <a:r>
              <a:rPr lang="en-US" sz="1400" b="0">
                <a:solidFill>
                  <a:srgbClr val="000000"/>
                </a:solidFill>
                <a:latin typeface="Times New Roman" panose="02020603050405020304" charset="0"/>
              </a:rPr>
              <a:t>”</a:t>
            </a:r>
            <a:r>
              <a:rPr lang="zh-CN" sz="1400" b="0">
                <a:solidFill>
                  <a:srgbClr val="000000"/>
                </a:solidFill>
                <a:ea typeface="仿宋" panose="02010609060101010101" charset="-122"/>
              </a:rPr>
              <a:t>行业包括</a:t>
            </a:r>
            <a:r>
              <a:rPr lang="en-US" sz="1400" b="0">
                <a:solidFill>
                  <a:srgbClr val="000000"/>
                </a:solidFill>
                <a:latin typeface="Times New Roman" panose="02020603050405020304" charset="0"/>
              </a:rPr>
              <a:t>“</a:t>
            </a:r>
            <a:r>
              <a:rPr lang="zh-CN" sz="1400" b="0">
                <a:solidFill>
                  <a:srgbClr val="000000"/>
                </a:solidFill>
                <a:ea typeface="仿宋" panose="02010609060101010101" charset="-122"/>
              </a:rPr>
              <a:t>交通运输、仓储和邮政业</a:t>
            </a:r>
            <a:r>
              <a:rPr lang="en-US" sz="1400" b="0">
                <a:solidFill>
                  <a:srgbClr val="000000"/>
                </a:solidFill>
                <a:latin typeface="Times New Roman" panose="02020603050405020304" charset="0"/>
              </a:rPr>
              <a:t>” </a:t>
            </a:r>
            <a:r>
              <a:rPr lang="zh-CN" sz="1400" b="0">
                <a:solidFill>
                  <a:srgbClr val="000000"/>
                </a:solidFill>
                <a:ea typeface="仿宋" panose="02010609060101010101" charset="-122"/>
              </a:rPr>
              <a:t>、</a:t>
            </a:r>
            <a:r>
              <a:rPr lang="en-US" sz="1400" b="0">
                <a:solidFill>
                  <a:srgbClr val="000000"/>
                </a:solidFill>
                <a:latin typeface="Times New Roman" panose="02020603050405020304" charset="0"/>
              </a:rPr>
              <a:t>“</a:t>
            </a:r>
            <a:r>
              <a:rPr lang="zh-CN" sz="1400" b="0">
                <a:solidFill>
                  <a:srgbClr val="000000"/>
                </a:solidFill>
                <a:ea typeface="仿宋" panose="02010609060101010101" charset="-122"/>
              </a:rPr>
              <a:t>文化、体育和娱</a:t>
            </a:r>
            <a:r>
              <a:rPr lang="en-US" sz="1400" b="0">
                <a:solidFill>
                  <a:srgbClr val="000000"/>
                </a:solidFill>
                <a:latin typeface="仿宋" panose="02010609060101010101" charset="-122"/>
              </a:rPr>
              <a:t> </a:t>
            </a:r>
            <a:r>
              <a:rPr lang="zh-CN" sz="1400" b="0">
                <a:solidFill>
                  <a:srgbClr val="000000"/>
                </a:solidFill>
                <a:ea typeface="仿宋" panose="02010609060101010101" charset="-122"/>
              </a:rPr>
              <a:t>乐业</a:t>
            </a:r>
            <a:r>
              <a:rPr lang="en-US" sz="1400" b="0">
                <a:solidFill>
                  <a:srgbClr val="000000"/>
                </a:solidFill>
                <a:latin typeface="Times New Roman" panose="02020603050405020304" charset="0"/>
              </a:rPr>
              <a:t>”</a:t>
            </a:r>
            <a:r>
              <a:rPr lang="zh-CN" sz="1400" b="0">
                <a:solidFill>
                  <a:srgbClr val="000000"/>
                </a:solidFill>
                <a:ea typeface="仿宋" panose="02010609060101010101" charset="-122"/>
              </a:rPr>
              <a:t>等行业。</a:t>
            </a:r>
            <a:r>
              <a:rPr lang="en-US" sz="1400" b="0">
                <a:solidFill>
                  <a:srgbClr val="000000"/>
                </a:solidFill>
                <a:latin typeface="Arial" panose="020B0604020202020204" pitchFamily="34" charset="0"/>
              </a:rPr>
              <a:t> </a:t>
            </a:r>
            <a:endParaRPr lang="en-US" altLang="en-US" sz="1400" b="0">
              <a:solidFill>
                <a:srgbClr val="000000"/>
              </a:solidFill>
              <a:latin typeface="Arial" panose="020B0604020202020204" pitchFamily="34" charset="0"/>
            </a:endParaRPr>
          </a:p>
        </p:txBody>
      </p:sp>
    </p:spTree>
    <p:custDataLst>
      <p:tags r:id="rId7"/>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pic>
        <p:nvPicPr>
          <p:cNvPr id="5" name="图片占位符 4"/>
          <p:cNvPicPr>
            <a:picLocks noChangeAspect="1"/>
          </p:cNvPicPr>
          <p:nvPr>
            <p:ph type="pic" idx="1"/>
            <p:custDataLst>
              <p:tags r:id="rId1"/>
            </p:custDataLst>
          </p:nvPr>
        </p:nvPicPr>
        <p:blipFill>
          <a:blip r:embed="rId2"/>
          <a:stretch>
            <a:fillRect/>
          </a:stretch>
        </p:blipFill>
        <p:spPr>
          <a:xfrm>
            <a:off x="7481570" y="3981450"/>
            <a:ext cx="1884680" cy="1879600"/>
          </a:xfrm>
          <a:prstGeom prst="rect">
            <a:avLst/>
          </a:prstGeom>
        </p:spPr>
      </p:pic>
      <p:pic>
        <p:nvPicPr>
          <p:cNvPr id="6" name="图片 5"/>
          <p:cNvPicPr>
            <a:picLocks noChangeAspect="1"/>
          </p:cNvPicPr>
          <p:nvPr/>
        </p:nvPicPr>
        <p:blipFill>
          <a:blip r:embed="rId3"/>
          <a:stretch>
            <a:fillRect/>
          </a:stretch>
        </p:blipFill>
        <p:spPr>
          <a:xfrm>
            <a:off x="7475220" y="556895"/>
            <a:ext cx="1891030" cy="1891030"/>
          </a:xfrm>
          <a:prstGeom prst="rect">
            <a:avLst/>
          </a:prstGeom>
        </p:spPr>
      </p:pic>
      <p:sp>
        <p:nvSpPr>
          <p:cNvPr id="7" name="文本框 6"/>
          <p:cNvSpPr txBox="1"/>
          <p:nvPr/>
        </p:nvSpPr>
        <p:spPr>
          <a:xfrm>
            <a:off x="7481570" y="6019800"/>
            <a:ext cx="2048510" cy="521970"/>
          </a:xfrm>
          <a:prstGeom prst="rect">
            <a:avLst/>
          </a:prstGeom>
          <a:noFill/>
          <a:ln w="9525">
            <a:noFill/>
          </a:ln>
        </p:spPr>
        <p:txBody>
          <a:bodyPr wrap="square" anchor="t">
            <a:spAutoFit/>
            <a:scene3d>
              <a:camera prst="orthographicFront"/>
              <a:lightRig rig="threePt" dir="t"/>
            </a:scene3d>
          </a:bodyPr>
          <a:p>
            <a:pPr algn="ctr" eaLnBrk="1" hangingPunct="1"/>
            <a:r>
              <a:rPr altLang="zh-CN" sz="2800"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梁经理</a:t>
            </a:r>
            <a:endParaRPr lang="zh-CN" altLang="zh-CN" sz="2800" b="0"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p:txBody>
      </p:sp>
      <p:sp>
        <p:nvSpPr>
          <p:cNvPr id="8" name="文本框 7"/>
          <p:cNvSpPr txBox="1"/>
          <p:nvPr/>
        </p:nvSpPr>
        <p:spPr>
          <a:xfrm>
            <a:off x="6823710" y="2611120"/>
            <a:ext cx="3363595" cy="460375"/>
          </a:xfrm>
          <a:prstGeom prst="rect">
            <a:avLst/>
          </a:prstGeom>
          <a:noFill/>
          <a:ln w="9525">
            <a:noFill/>
          </a:ln>
        </p:spPr>
        <p:txBody>
          <a:bodyPr wrap="square" anchor="t">
            <a:spAutoFit/>
          </a:bodyPr>
          <a:p>
            <a:pPr indent="419100" algn="l"/>
            <a:r>
              <a:rPr lang="zh-CN" altLang="en-US" sz="2400" b="1">
                <a:solidFill>
                  <a:schemeClr val="tx1"/>
                </a:solidFill>
                <a:effectLst>
                  <a:outerShdw blurRad="38100" dist="19050" dir="2700000" algn="tl" rotWithShape="0">
                    <a:schemeClr val="dk1">
                      <a:alpha val="40000"/>
                    </a:schemeClr>
                  </a:outerShdw>
                </a:effectLst>
                <a:ea typeface="宋体" panose="02010600030101010101" pitchFamily="2" charset="-122"/>
              </a:rPr>
              <a:t>协创技术转移中心</a:t>
            </a:r>
            <a:endParaRPr lang="zh-CN" altLang="en-US" sz="2400" b="1">
              <a:solidFill>
                <a:schemeClr val="tx1"/>
              </a:solidFill>
              <a:effectLst>
                <a:outerShdw blurRad="38100" dist="19050" dir="2700000" algn="tl" rotWithShape="0">
                  <a:schemeClr val="dk1">
                    <a:alpha val="40000"/>
                  </a:schemeClr>
                </a:outerShdw>
              </a:effectLst>
              <a:ea typeface="宋体" panose="02010600030101010101" pitchFamily="2" charset="-122"/>
            </a:endParaRPr>
          </a:p>
        </p:txBody>
      </p:sp>
      <p:grpSp>
        <p:nvGrpSpPr>
          <p:cNvPr id="11" name="组合 10"/>
          <p:cNvGrpSpPr/>
          <p:nvPr/>
        </p:nvGrpSpPr>
        <p:grpSpPr>
          <a:xfrm>
            <a:off x="757555" y="2384425"/>
            <a:ext cx="4107815" cy="2088860"/>
            <a:chOff x="2263" y="825"/>
            <a:chExt cx="5806" cy="2960"/>
          </a:xfrm>
        </p:grpSpPr>
        <p:pic>
          <p:nvPicPr>
            <p:cNvPr id="55304" name="Picture 3" descr="C:\Documents and Settings\Administrator\桌面\1.jpg"/>
            <p:cNvPicPr>
              <a:picLocks noChangeAspect="1" noChangeArrowheads="1"/>
            </p:cNvPicPr>
            <p:nvPr/>
          </p:nvPicPr>
          <p:blipFill>
            <a:blip r:embed="rId4"/>
            <a:srcRect/>
            <a:stretch>
              <a:fillRect/>
            </a:stretch>
          </p:blipFill>
          <p:spPr bwMode="auto">
            <a:xfrm>
              <a:off x="2263" y="825"/>
              <a:ext cx="793" cy="795"/>
            </a:xfrm>
            <a:prstGeom prst="rect">
              <a:avLst/>
            </a:prstGeom>
            <a:noFill/>
            <a:ln w="9525">
              <a:noFill/>
              <a:miter lim="800000"/>
              <a:headEnd/>
              <a:tailEnd/>
            </a:ln>
          </p:spPr>
        </p:pic>
        <p:sp>
          <p:nvSpPr>
            <p:cNvPr id="55305" name="TextBox 5"/>
            <p:cNvSpPr txBox="1">
              <a:spLocks noChangeArrowheads="1"/>
            </p:cNvSpPr>
            <p:nvPr/>
          </p:nvSpPr>
          <p:spPr bwMode="auto">
            <a:xfrm>
              <a:off x="3296" y="860"/>
              <a:ext cx="4773" cy="652"/>
            </a:xfrm>
            <a:prstGeom prst="rect">
              <a:avLst/>
            </a:prstGeom>
            <a:noFill/>
            <a:ln w="9525">
              <a:noFill/>
              <a:miter lim="800000"/>
            </a:ln>
          </p:spPr>
          <p:txBody>
            <a:bodyPr wrap="square">
              <a:spAutoFit/>
            </a:bodyPr>
            <a:p>
              <a:pPr eaLnBrk="0" hangingPunct="0"/>
              <a:r>
                <a:rPr lang="en-US" altLang="zh-CN" sz="2400" b="1">
                  <a:solidFill>
                    <a:srgbClr val="FF0000"/>
                  </a:solidFill>
                  <a:ea typeface="黑体" panose="02010609060101010101" charset="-122"/>
                </a:rPr>
                <a:t>TEL</a:t>
              </a:r>
              <a:r>
                <a:rPr lang="zh-CN" altLang="en-US" sz="2400" b="1">
                  <a:solidFill>
                    <a:srgbClr val="FF0000"/>
                  </a:solidFill>
                  <a:ea typeface="黑体" panose="02010609060101010101" charset="-122"/>
                </a:rPr>
                <a:t>：</a:t>
              </a:r>
              <a:r>
                <a:rPr lang="en-US" altLang="zh-CN" sz="2400" b="1">
                  <a:solidFill>
                    <a:srgbClr val="FF0000"/>
                  </a:solidFill>
                  <a:ea typeface="黑体" panose="02010609060101010101" charset="-122"/>
                </a:rPr>
                <a:t>0351-7096286</a:t>
              </a:r>
              <a:endParaRPr lang="zh-CN" altLang="en-US" sz="2400" b="1">
                <a:solidFill>
                  <a:srgbClr val="FF0000"/>
                </a:solidFill>
                <a:ea typeface="黑体" panose="02010609060101010101" charset="-122"/>
              </a:endParaRPr>
            </a:p>
          </p:txBody>
        </p:sp>
        <p:sp>
          <p:nvSpPr>
            <p:cNvPr id="55307" name="TextBox 9"/>
            <p:cNvSpPr txBox="1">
              <a:spLocks noChangeArrowheads="1"/>
            </p:cNvSpPr>
            <p:nvPr/>
          </p:nvSpPr>
          <p:spPr bwMode="auto">
            <a:xfrm>
              <a:off x="3296" y="1879"/>
              <a:ext cx="4613" cy="652"/>
            </a:xfrm>
            <a:prstGeom prst="rect">
              <a:avLst/>
            </a:prstGeom>
            <a:noFill/>
            <a:ln w="9525">
              <a:noFill/>
              <a:miter lim="800000"/>
            </a:ln>
          </p:spPr>
          <p:txBody>
            <a:bodyPr wrap="square">
              <a:spAutoFit/>
            </a:bodyPr>
            <a:p>
              <a:pPr algn="l" eaLnBrk="0" hangingPunct="0"/>
              <a:r>
                <a:rPr lang="en-US" altLang="zh-CN" sz="2400" b="1">
                  <a:solidFill>
                    <a:srgbClr val="FF0000"/>
                  </a:solidFill>
                  <a:ea typeface="黑体" panose="02010609060101010101" charset="-122"/>
                  <a:sym typeface="+mn-ea"/>
                </a:rPr>
                <a:t>TEL</a:t>
              </a:r>
              <a:r>
                <a:rPr lang="zh-CN" altLang="en-US" sz="2400" b="1">
                  <a:solidFill>
                    <a:srgbClr val="FF0000"/>
                  </a:solidFill>
                  <a:ea typeface="黑体" panose="02010609060101010101" charset="-122"/>
                </a:rPr>
                <a:t>：</a:t>
              </a:r>
              <a:r>
                <a:rPr lang="en-US" altLang="zh-CN" sz="2400" b="1">
                  <a:solidFill>
                    <a:srgbClr val="FF0000"/>
                  </a:solidFill>
                  <a:ea typeface="黑体" panose="02010609060101010101" charset="-122"/>
                </a:rPr>
                <a:t>13546727784</a:t>
              </a:r>
              <a:endParaRPr lang="zh-CN" altLang="en-US" sz="2400" b="1">
                <a:solidFill>
                  <a:srgbClr val="FF0000"/>
                </a:solidFill>
                <a:ea typeface="黑体" panose="02010609060101010101" charset="-122"/>
              </a:endParaRPr>
            </a:p>
          </p:txBody>
        </p:sp>
        <p:sp>
          <p:nvSpPr>
            <p:cNvPr id="55309" name="TextBox 11"/>
            <p:cNvSpPr txBox="1">
              <a:spLocks noChangeArrowheads="1"/>
            </p:cNvSpPr>
            <p:nvPr/>
          </p:nvSpPr>
          <p:spPr bwMode="auto">
            <a:xfrm>
              <a:off x="3296" y="3060"/>
              <a:ext cx="4666" cy="652"/>
            </a:xfrm>
            <a:prstGeom prst="rect">
              <a:avLst/>
            </a:prstGeom>
            <a:noFill/>
            <a:ln w="9525">
              <a:noFill/>
              <a:miter lim="800000"/>
            </a:ln>
          </p:spPr>
          <p:txBody>
            <a:bodyPr wrap="square">
              <a:spAutoFit/>
            </a:bodyPr>
            <a:p>
              <a:pPr eaLnBrk="0" hangingPunct="0"/>
              <a:r>
                <a:rPr lang="en-US" altLang="zh-CN" sz="2400" b="1">
                  <a:solidFill>
                    <a:srgbClr val="FF0000"/>
                  </a:solidFill>
                  <a:ea typeface="黑体" panose="02010609060101010101" charset="-122"/>
                </a:rPr>
                <a:t>EMAIL</a:t>
              </a:r>
              <a:r>
                <a:rPr lang="zh-CN" altLang="en-US" sz="2400" b="1">
                  <a:solidFill>
                    <a:srgbClr val="FF0000"/>
                  </a:solidFill>
                  <a:ea typeface="黑体" panose="02010609060101010101" charset="-122"/>
                </a:rPr>
                <a:t>：</a:t>
              </a:r>
              <a:r>
                <a:rPr lang="en-US" altLang="zh-CN" sz="2400" b="1">
                  <a:solidFill>
                    <a:srgbClr val="FF0000"/>
                  </a:solidFill>
                  <a:ea typeface="黑体" panose="02010609060101010101" charset="-122"/>
                </a:rPr>
                <a:t>782551715</a:t>
              </a:r>
              <a:endParaRPr lang="zh-CN" altLang="en-US" sz="2400" b="1">
                <a:solidFill>
                  <a:srgbClr val="FF0000"/>
                </a:solidFill>
                <a:ea typeface="黑体" panose="02010609060101010101" charset="-122"/>
              </a:endParaRPr>
            </a:p>
          </p:txBody>
        </p:sp>
        <p:pic>
          <p:nvPicPr>
            <p:cNvPr id="9" name="Picture 3" descr="C:\Documents and Settings\Administrator\桌面\1.jpg"/>
            <p:cNvPicPr>
              <a:picLocks noChangeAspect="1" noChangeArrowheads="1"/>
            </p:cNvPicPr>
            <p:nvPr/>
          </p:nvPicPr>
          <p:blipFill>
            <a:blip r:embed="rId4"/>
            <a:srcRect/>
            <a:stretch>
              <a:fillRect/>
            </a:stretch>
          </p:blipFill>
          <p:spPr bwMode="auto">
            <a:xfrm>
              <a:off x="2276" y="1844"/>
              <a:ext cx="793" cy="795"/>
            </a:xfrm>
            <a:prstGeom prst="rect">
              <a:avLst/>
            </a:prstGeom>
            <a:noFill/>
            <a:ln w="9525">
              <a:noFill/>
              <a:miter lim="800000"/>
              <a:headEnd/>
              <a:tailEnd/>
            </a:ln>
          </p:spPr>
        </p:pic>
        <p:pic>
          <p:nvPicPr>
            <p:cNvPr id="55308" name="图片 6"/>
            <p:cNvPicPr>
              <a:picLocks noChangeAspect="1"/>
            </p:cNvPicPr>
            <p:nvPr/>
          </p:nvPicPr>
          <p:blipFill>
            <a:blip r:embed="rId5"/>
            <a:srcRect/>
            <a:stretch>
              <a:fillRect/>
            </a:stretch>
          </p:blipFill>
          <p:spPr bwMode="auto">
            <a:xfrm>
              <a:off x="2263" y="2847"/>
              <a:ext cx="1160" cy="938"/>
            </a:xfrm>
            <a:prstGeom prst="rect">
              <a:avLst/>
            </a:prstGeom>
            <a:noFill/>
            <a:ln w="9525">
              <a:noFill/>
              <a:miter lim="800000"/>
              <a:headEnd/>
              <a:tailEnd/>
            </a:ln>
          </p:spPr>
        </p:pic>
      </p:grpSp>
      <p:sp>
        <p:nvSpPr>
          <p:cNvPr id="10" name="文本框 9"/>
          <p:cNvSpPr txBox="1"/>
          <p:nvPr/>
        </p:nvSpPr>
        <p:spPr>
          <a:xfrm>
            <a:off x="757555" y="266700"/>
            <a:ext cx="2686050" cy="706755"/>
          </a:xfrm>
          <a:prstGeom prst="rect">
            <a:avLst/>
          </a:prstGeom>
          <a:noFill/>
          <a:ln w="9525">
            <a:noFill/>
          </a:ln>
        </p:spPr>
        <p:txBody>
          <a:bodyPr wrap="square" anchor="t">
            <a:spAutoFit/>
            <a:scene3d>
              <a:camera prst="orthographicFront"/>
              <a:lightRig rig="threePt" dir="t"/>
            </a:scene3d>
          </a:bodyPr>
          <a:p>
            <a:pPr eaLnBrk="1" hangingPunct="1"/>
            <a:r>
              <a:rPr lang="zh-CN" altLang="en-US" sz="4000" b="1" dirty="0" smtClean="0">
                <a:solidFill>
                  <a:schemeClr val="tx1"/>
                </a:solidFill>
                <a:effectLst>
                  <a:outerShdw blurRad="38100" dist="19050" dir="2700000" algn="tl" rotWithShape="0">
                    <a:schemeClr val="dk1">
                      <a:alpha val="40000"/>
                    </a:schemeClr>
                  </a:outerShdw>
                </a:effectLst>
                <a:sym typeface="+mn-ea"/>
              </a:rPr>
              <a:t>联系我们</a:t>
            </a:r>
            <a:endParaRPr lang="zh-CN" altLang="en-US" sz="4000" b="1" dirty="0" smtClean="0">
              <a:solidFill>
                <a:schemeClr val="tx1"/>
              </a:solidFill>
              <a:effectLst>
                <a:outerShdw blurRad="38100" dist="19050" dir="2700000" algn="tl" rotWithShape="0">
                  <a:schemeClr val="dk1">
                    <a:alpha val="40000"/>
                  </a:schemeClr>
                </a:outerShdw>
              </a:effectLst>
              <a:ea typeface="宋体" panose="02010600030101010101" pitchFamily="2" charset="-122"/>
              <a:sym typeface="+mn-ea"/>
            </a:endParaRPr>
          </a:p>
        </p:txBody>
      </p:sp>
      <p:sp>
        <p:nvSpPr>
          <p:cNvPr id="12" name="TextBox 3"/>
          <p:cNvSpPr txBox="1"/>
          <p:nvPr/>
        </p:nvSpPr>
        <p:spPr>
          <a:xfrm>
            <a:off x="766758" y="1272674"/>
            <a:ext cx="4450080" cy="460375"/>
          </a:xfrm>
          <a:prstGeom prst="rect">
            <a:avLst/>
          </a:prstGeom>
        </p:spPr>
        <p:style>
          <a:lnRef idx="0">
            <a:schemeClr val="dk1"/>
          </a:lnRef>
          <a:fillRef idx="3">
            <a:schemeClr val="dk1"/>
          </a:fillRef>
          <a:effectRef idx="3">
            <a:schemeClr val="dk1"/>
          </a:effectRef>
          <a:fontRef idx="minor">
            <a:schemeClr val="lt1"/>
          </a:fontRef>
        </p:style>
        <p:txBody>
          <a:bodyPr wrap="none">
            <a:spAutoFit/>
          </a:bodyPr>
          <a:p>
            <a:pPr algn="l" eaLnBrk="0" hangingPunct="0"/>
            <a:r>
              <a:rPr lang="zh-CN" altLang="en-US" sz="2400">
                <a:solidFill>
                  <a:srgbClr val="CCECFF"/>
                </a:solidFill>
                <a:latin typeface="华文新魏" panose="02010800040101010101" pitchFamily="2" charset="-122"/>
                <a:ea typeface="华文新魏" panose="02010800040101010101" pitchFamily="2" charset="-122"/>
              </a:rPr>
              <a:t>山西协创技术转移中心有限公司</a:t>
            </a:r>
            <a:endParaRPr lang="zh-CN" altLang="en-US" sz="2400">
              <a:solidFill>
                <a:srgbClr val="CCECFF"/>
              </a:solidFill>
              <a:latin typeface="华文新魏" panose="02010800040101010101" pitchFamily="2" charset="-122"/>
              <a:ea typeface="华文新魏" panose="02010800040101010101" pitchFamily="2" charset="-122"/>
            </a:endParaRPr>
          </a:p>
        </p:txBody>
      </p:sp>
    </p:spTree>
    <p:custDataLst>
      <p:tags r:id="rId6"/>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4" name="标题 3"/>
          <p:cNvSpPr>
            <a:spLocks noGrp="1"/>
          </p:cNvSpPr>
          <p:nvPr>
            <p:ph type="title" idx="13"/>
            <p:custDataLst>
              <p:tags r:id="rId1"/>
            </p:custDataLst>
          </p:nvPr>
        </p:nvSpPr>
        <p:spPr/>
        <p:txBody>
          <a:bodyPr/>
          <a:lstStyle/>
          <a:p>
            <a:r>
              <a:rPr lang="zh-CN" altLang="en-US" dirty="0"/>
              <a:t>感谢观看</a:t>
            </a:r>
            <a:endParaRPr lang="zh-CN" altLang="en-US" dirty="0"/>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2" name="文本框 1"/>
          <p:cNvSpPr txBox="1"/>
          <p:nvPr/>
        </p:nvSpPr>
        <p:spPr>
          <a:xfrm>
            <a:off x="832485" y="652780"/>
            <a:ext cx="9287510" cy="4615815"/>
          </a:xfrm>
          <a:prstGeom prst="rect">
            <a:avLst/>
          </a:prstGeom>
          <a:noFill/>
          <a:ln w="9525">
            <a:noFill/>
          </a:ln>
        </p:spPr>
        <p:txBody>
          <a:bodyPr wrap="square" anchor="t">
            <a:spAutoFit/>
          </a:bodyPr>
          <a:p>
            <a:pPr indent="419100" algn="l">
              <a:lnSpc>
                <a:spcPct val="300000"/>
              </a:lnSpc>
            </a:pPr>
            <a:r>
              <a:rPr lang="zh-CN">
                <a:solidFill>
                  <a:srgbClr val="000000"/>
                </a:solidFill>
                <a:latin typeface="黑体" panose="02010609060101010101" charset="-122"/>
                <a:ea typeface="黑体" panose="02010609060101010101" charset="-122"/>
                <a:cs typeface="仿宋" panose="02010609060101010101" charset="-122"/>
                <a:sym typeface="+mn-ea"/>
              </a:rPr>
              <a:t>四、</a:t>
            </a:r>
            <a:r>
              <a:rPr lang="zh-CN">
                <a:solidFill>
                  <a:srgbClr val="000000"/>
                </a:solidFill>
                <a:latin typeface="黑体" panose="02010609060101010101" charset="-122"/>
                <a:ea typeface="黑体" panose="02010609060101010101" charset="-122"/>
                <a:cs typeface="仿宋" panose="02010609060101010101" charset="-122"/>
                <a:sym typeface="+mn-ea"/>
              </a:rPr>
              <a:t>不得申请认定市级技术中心的情形</a:t>
            </a:r>
            <a:endParaRPr lang="zh-CN">
              <a:solidFill>
                <a:srgbClr val="000000"/>
              </a:solidFill>
              <a:latin typeface="黑体" panose="02010609060101010101" charset="-122"/>
              <a:ea typeface="黑体" panose="02010609060101010101" charset="-122"/>
              <a:cs typeface="仿宋" panose="02010609060101010101" charset="-122"/>
              <a:sym typeface="+mn-ea"/>
            </a:endParaRPr>
          </a:p>
          <a:p>
            <a:pPr indent="419100" algn="l">
              <a:lnSpc>
                <a:spcPct val="300000"/>
              </a:lnSpc>
            </a:pPr>
            <a:r>
              <a:rPr lang="zh-CN" sz="1600">
                <a:solidFill>
                  <a:srgbClr val="000000"/>
                </a:solidFill>
                <a:latin typeface="仿宋" panose="02010609060101010101" charset="-122"/>
                <a:ea typeface="仿宋" panose="02010609060101010101" charset="-122"/>
                <a:cs typeface="仿宋" panose="02010609060101010101" charset="-122"/>
                <a:sym typeface="+mn-ea"/>
              </a:rPr>
              <a:t>    企业一年内（指申请之日起向前推算一年）有下列情形之一</a:t>
            </a:r>
            <a:r>
              <a:rPr lang="en-US" sz="1600">
                <a:solidFill>
                  <a:srgbClr val="000000"/>
                </a:solidFill>
                <a:latin typeface="仿宋" panose="02010609060101010101" charset="-122"/>
                <a:ea typeface="仿宋" panose="02010609060101010101" charset="-122"/>
                <a:cs typeface="仿宋" panose="02010609060101010101" charset="-122"/>
                <a:sym typeface="+mn-ea"/>
              </a:rPr>
              <a:t> </a:t>
            </a:r>
            <a:r>
              <a:rPr lang="zh-CN" sz="1600">
                <a:solidFill>
                  <a:srgbClr val="000000"/>
                </a:solidFill>
                <a:latin typeface="仿宋" panose="02010609060101010101" charset="-122"/>
                <a:ea typeface="仿宋" panose="02010609060101010101" charset="-122"/>
                <a:cs typeface="仿宋" panose="02010609060101010101" charset="-122"/>
                <a:sym typeface="+mn-ea"/>
              </a:rPr>
              <a:t>的，不得申请认定市级技术中心：</a:t>
            </a:r>
            <a:endParaRPr lang="zh-CN" sz="1600">
              <a:solidFill>
                <a:srgbClr val="000000"/>
              </a:solidFill>
              <a:latin typeface="仿宋" panose="02010609060101010101" charset="-122"/>
              <a:ea typeface="仿宋" panose="02010609060101010101" charset="-122"/>
              <a:cs typeface="仿宋" panose="02010609060101010101" charset="-122"/>
              <a:sym typeface="+mn-ea"/>
            </a:endParaRPr>
          </a:p>
          <a:p>
            <a:pPr indent="419100" algn="l">
              <a:lnSpc>
                <a:spcPct val="300000"/>
              </a:lnSpc>
            </a:pPr>
            <a:r>
              <a:rPr lang="zh-CN" sz="1600">
                <a:solidFill>
                  <a:srgbClr val="000000"/>
                </a:solidFill>
                <a:latin typeface="仿宋" panose="02010609060101010101" charset="-122"/>
                <a:ea typeface="仿宋" panose="02010609060101010101" charset="-122"/>
                <a:cs typeface="仿宋" panose="02010609060101010101" charset="-122"/>
                <a:sym typeface="+mn-ea"/>
              </a:rPr>
              <a:t>    （</a:t>
            </a:r>
            <a:r>
              <a:rPr lang="zh-CN" sz="1600" b="1">
                <a:solidFill>
                  <a:srgbClr val="000000"/>
                </a:solidFill>
                <a:latin typeface="仿宋" panose="02010609060101010101" charset="-122"/>
                <a:ea typeface="仿宋" panose="02010609060101010101" charset="-122"/>
                <a:cs typeface="仿宋" panose="02010609060101010101" charset="-122"/>
                <a:sym typeface="+mn-ea"/>
              </a:rPr>
              <a:t>1）</a:t>
            </a:r>
            <a:r>
              <a:rPr lang="zh-CN" sz="1600">
                <a:solidFill>
                  <a:srgbClr val="000000"/>
                </a:solidFill>
                <a:latin typeface="仿宋" panose="02010609060101010101" charset="-122"/>
                <a:ea typeface="仿宋" panose="02010609060101010101" charset="-122"/>
                <a:cs typeface="仿宋" panose="02010609060101010101" charset="-122"/>
                <a:sym typeface="+mn-ea"/>
              </a:rPr>
              <a:t>有偷税、骗取出口退税的违法行为；</a:t>
            </a:r>
            <a:endParaRPr lang="zh-CN" sz="1600">
              <a:solidFill>
                <a:srgbClr val="000000"/>
              </a:solidFill>
              <a:latin typeface="仿宋" panose="02010609060101010101" charset="-122"/>
              <a:ea typeface="仿宋" panose="02010609060101010101" charset="-122"/>
              <a:cs typeface="仿宋" panose="02010609060101010101" charset="-122"/>
              <a:sym typeface="+mn-ea"/>
            </a:endParaRPr>
          </a:p>
          <a:p>
            <a:pPr indent="419100" algn="l">
              <a:lnSpc>
                <a:spcPct val="300000"/>
              </a:lnSpc>
            </a:pPr>
            <a:r>
              <a:rPr lang="zh-CN" sz="1600">
                <a:solidFill>
                  <a:srgbClr val="000000"/>
                </a:solidFill>
                <a:latin typeface="仿宋" panose="02010609060101010101" charset="-122"/>
                <a:ea typeface="仿宋" panose="02010609060101010101" charset="-122"/>
                <a:cs typeface="仿宋" panose="02010609060101010101" charset="-122"/>
                <a:sym typeface="+mn-ea"/>
              </a:rPr>
              <a:t>    </a:t>
            </a:r>
            <a:r>
              <a:rPr lang="zh-CN" sz="1600" b="1">
                <a:solidFill>
                  <a:srgbClr val="000000"/>
                </a:solidFill>
                <a:latin typeface="仿宋" panose="02010609060101010101" charset="-122"/>
                <a:ea typeface="仿宋" panose="02010609060101010101" charset="-122"/>
                <a:cs typeface="仿宋" panose="02010609060101010101" charset="-122"/>
                <a:sym typeface="+mn-ea"/>
              </a:rPr>
              <a:t>（2）</a:t>
            </a:r>
            <a:r>
              <a:rPr lang="zh-CN" sz="1600">
                <a:solidFill>
                  <a:srgbClr val="000000"/>
                </a:solidFill>
                <a:latin typeface="仿宋" panose="02010609060101010101" charset="-122"/>
                <a:ea typeface="仿宋" panose="02010609060101010101" charset="-122"/>
                <a:cs typeface="仿宋" panose="02010609060101010101" charset="-122"/>
                <a:sym typeface="+mn-ea"/>
              </a:rPr>
              <a:t>涉嫌涉税违法行为，正在接受调查；</a:t>
            </a:r>
            <a:endParaRPr lang="zh-CN" sz="1600">
              <a:solidFill>
                <a:srgbClr val="000000"/>
              </a:solidFill>
              <a:latin typeface="仿宋" panose="02010609060101010101" charset="-122"/>
              <a:ea typeface="仿宋" panose="02010609060101010101" charset="-122"/>
              <a:cs typeface="仿宋" panose="02010609060101010101" charset="-122"/>
              <a:sym typeface="+mn-ea"/>
            </a:endParaRPr>
          </a:p>
          <a:p>
            <a:pPr indent="419100" algn="l">
              <a:lnSpc>
                <a:spcPct val="300000"/>
              </a:lnSpc>
            </a:pPr>
            <a:r>
              <a:rPr lang="zh-CN" sz="1600" b="1">
                <a:solidFill>
                  <a:srgbClr val="000000"/>
                </a:solidFill>
                <a:latin typeface="仿宋" panose="02010609060101010101" charset="-122"/>
                <a:ea typeface="仿宋" panose="02010609060101010101" charset="-122"/>
                <a:cs typeface="仿宋" panose="02010609060101010101" charset="-122"/>
                <a:sym typeface="+mn-ea"/>
              </a:rPr>
              <a:t>    （3）</a:t>
            </a:r>
            <a:r>
              <a:rPr lang="zh-CN" sz="1600">
                <a:solidFill>
                  <a:srgbClr val="000000"/>
                </a:solidFill>
                <a:latin typeface="仿宋" panose="02010609060101010101" charset="-122"/>
                <a:ea typeface="仿宋" panose="02010609060101010101" charset="-122"/>
                <a:cs typeface="仿宋" panose="02010609060101010101" charset="-122"/>
                <a:sym typeface="+mn-ea"/>
              </a:rPr>
              <a:t>发生重大质量、安全、环境污染事故，造成严重后果；</a:t>
            </a:r>
            <a:endParaRPr lang="zh-CN" sz="1600">
              <a:solidFill>
                <a:srgbClr val="000000"/>
              </a:solidFill>
              <a:latin typeface="仿宋" panose="02010609060101010101" charset="-122"/>
              <a:ea typeface="仿宋" panose="02010609060101010101" charset="-122"/>
              <a:cs typeface="仿宋" panose="02010609060101010101" charset="-122"/>
              <a:sym typeface="+mn-ea"/>
            </a:endParaRPr>
          </a:p>
          <a:p>
            <a:pPr indent="419100" algn="l">
              <a:lnSpc>
                <a:spcPct val="300000"/>
              </a:lnSpc>
            </a:pPr>
            <a:r>
              <a:rPr lang="zh-CN" sz="1600">
                <a:solidFill>
                  <a:srgbClr val="000000"/>
                </a:solidFill>
                <a:latin typeface="仿宋" panose="02010609060101010101" charset="-122"/>
                <a:ea typeface="仿宋" panose="02010609060101010101" charset="-122"/>
                <a:cs typeface="仿宋" panose="02010609060101010101" charset="-122"/>
                <a:sym typeface="+mn-ea"/>
              </a:rPr>
              <a:t>    </a:t>
            </a:r>
            <a:r>
              <a:rPr lang="zh-CN" sz="1600" b="1">
                <a:solidFill>
                  <a:srgbClr val="000000"/>
                </a:solidFill>
                <a:latin typeface="仿宋" panose="02010609060101010101" charset="-122"/>
                <a:ea typeface="仿宋" panose="02010609060101010101" charset="-122"/>
                <a:cs typeface="仿宋" panose="02010609060101010101" charset="-122"/>
                <a:sym typeface="+mn-ea"/>
              </a:rPr>
              <a:t>（4）</a:t>
            </a:r>
            <a:r>
              <a:rPr lang="zh-CN" sz="1600">
                <a:solidFill>
                  <a:srgbClr val="000000"/>
                </a:solidFill>
                <a:latin typeface="仿宋" panose="02010609060101010101" charset="-122"/>
                <a:ea typeface="仿宋" panose="02010609060101010101" charset="-122"/>
                <a:cs typeface="仿宋" panose="02010609060101010101" charset="-122"/>
                <a:sym typeface="+mn-ea"/>
              </a:rPr>
              <a:t>司法、行政机关认定的其他严重违法失信行为。</a:t>
            </a:r>
            <a:endParaRPr lang="zh-CN" altLang="en-US" sz="1600" b="0">
              <a:solidFill>
                <a:srgbClr val="000000"/>
              </a:solidFill>
              <a:latin typeface="仿宋" panose="02010609060101010101" charset="-122"/>
              <a:ea typeface="仿宋" panose="02010609060101010101" charset="-122"/>
              <a:cs typeface="仿宋" panose="02010609060101010101" charset="-122"/>
              <a:sym typeface="+mn-ea"/>
            </a:endParaRPr>
          </a:p>
        </p:txBody>
      </p:sp>
    </p:spTree>
    <p:custDataLst>
      <p:tags r:id="rId7"/>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3" name="文本框 2"/>
          <p:cNvSpPr txBox="1"/>
          <p:nvPr/>
        </p:nvSpPr>
        <p:spPr>
          <a:xfrm>
            <a:off x="1136015" y="117475"/>
            <a:ext cx="9882505" cy="6092825"/>
          </a:xfrm>
          <a:prstGeom prst="rect">
            <a:avLst/>
          </a:prstGeom>
          <a:noFill/>
          <a:ln w="9525">
            <a:noFill/>
          </a:ln>
        </p:spPr>
        <p:txBody>
          <a:bodyPr wrap="square" anchor="t">
            <a:spAutoFit/>
          </a:bodyPr>
          <a:p>
            <a:pPr indent="24765">
              <a:lnSpc>
                <a:spcPct val="300000"/>
              </a:lnSpc>
            </a:pPr>
            <a:r>
              <a:rPr lang="zh-CN">
                <a:solidFill>
                  <a:srgbClr val="000000"/>
                </a:solidFill>
                <a:latin typeface="黑体" panose="02010609060101010101" charset="-122"/>
                <a:ea typeface="黑体" panose="02010609060101010101" charset="-122"/>
                <a:cs typeface="仿宋" panose="02010609060101010101" charset="-122"/>
                <a:sym typeface="+mn-ea"/>
              </a:rPr>
              <a:t>五、市级企业技术中心认定程序</a:t>
            </a:r>
            <a:r>
              <a:rPr lang="zh-CN" sz="1400">
                <a:solidFill>
                  <a:srgbClr val="000000"/>
                </a:solidFill>
                <a:latin typeface="仿宋" panose="02010609060101010101" charset="-122"/>
                <a:ea typeface="仿宋" panose="02010609060101010101" charset="-122"/>
                <a:cs typeface="仿宋" panose="02010609060101010101" charset="-122"/>
                <a:sym typeface="+mn-ea"/>
              </a:rPr>
              <a:t>    （一）拟申报企业向所属的县（市、区）经信局、综改示范区、不</a:t>
            </a:r>
            <a:r>
              <a:rPr lang="en-US" sz="1400">
                <a:solidFill>
                  <a:srgbClr val="000000"/>
                </a:solidFill>
                <a:latin typeface="仿宋" panose="02010609060101010101" charset="-122"/>
                <a:ea typeface="仿宋" panose="02010609060101010101" charset="-122"/>
                <a:cs typeface="仿宋" panose="02010609060101010101" charset="-122"/>
                <a:sym typeface="+mn-ea"/>
              </a:rPr>
              <a:t> </a:t>
            </a:r>
            <a:r>
              <a:rPr lang="zh-CN" sz="1400">
                <a:solidFill>
                  <a:srgbClr val="000000"/>
                </a:solidFill>
                <a:latin typeface="仿宋" panose="02010609060101010101" charset="-122"/>
                <a:ea typeface="仿宋" panose="02010609060101010101" charset="-122"/>
                <a:cs typeface="仿宋" panose="02010609060101010101" charset="-122"/>
                <a:sym typeface="+mn-ea"/>
              </a:rPr>
              <a:t>锈钢园区工业和信息化主管部门（以下简称主管部门）提出书面</a:t>
            </a:r>
            <a:r>
              <a:rPr lang="en-US" sz="1400">
                <a:solidFill>
                  <a:srgbClr val="000000"/>
                </a:solidFill>
                <a:latin typeface="仿宋" panose="02010609060101010101" charset="-122"/>
                <a:ea typeface="仿宋" panose="02010609060101010101" charset="-122"/>
                <a:cs typeface="仿宋" panose="02010609060101010101" charset="-122"/>
                <a:sym typeface="+mn-ea"/>
              </a:rPr>
              <a:t> </a:t>
            </a:r>
            <a:r>
              <a:rPr lang="zh-CN" sz="1400">
                <a:solidFill>
                  <a:srgbClr val="000000"/>
                </a:solidFill>
                <a:latin typeface="仿宋" panose="02010609060101010101" charset="-122"/>
                <a:ea typeface="仿宋" panose="02010609060101010101" charset="-122"/>
                <a:cs typeface="仿宋" panose="02010609060101010101" charset="-122"/>
                <a:sym typeface="+mn-ea"/>
              </a:rPr>
              <a:t>申请，按要求上报申报材料。    （二）主管部门对企业上报的申请材料及现场进行审验，按照有关要求，确定推荐企业名单，并正式行文将企业申报材料及推荐</a:t>
            </a:r>
            <a:r>
              <a:rPr lang="en-US" sz="1400">
                <a:solidFill>
                  <a:srgbClr val="000000"/>
                </a:solidFill>
                <a:latin typeface="仿宋" panose="02010609060101010101" charset="-122"/>
                <a:ea typeface="仿宋" panose="02010609060101010101" charset="-122"/>
                <a:cs typeface="仿宋" panose="02010609060101010101" charset="-122"/>
                <a:sym typeface="+mn-ea"/>
              </a:rPr>
              <a:t> </a:t>
            </a:r>
            <a:r>
              <a:rPr lang="zh-CN" sz="1400">
                <a:solidFill>
                  <a:srgbClr val="000000"/>
                </a:solidFill>
                <a:latin typeface="仿宋" panose="02010609060101010101" charset="-122"/>
                <a:ea typeface="仿宋" panose="02010609060101010101" charset="-122"/>
                <a:cs typeface="仿宋" panose="02010609060101010101" charset="-122"/>
                <a:sym typeface="+mn-ea"/>
              </a:rPr>
              <a:t>意见（一式三份），报市经信委。</a:t>
            </a:r>
            <a:r>
              <a:rPr lang="en-US" sz="1400">
                <a:solidFill>
                  <a:srgbClr val="000000"/>
                </a:solidFill>
                <a:latin typeface="仿宋" panose="02010609060101010101" charset="-122"/>
                <a:ea typeface="仿宋" panose="02010609060101010101" charset="-122"/>
                <a:cs typeface="仿宋" panose="02010609060101010101" charset="-122"/>
                <a:sym typeface="+mn-ea"/>
              </a:rPr>
              <a:t>	.</a:t>
            </a:r>
            <a:r>
              <a:rPr lang="zh-CN" sz="1400">
                <a:solidFill>
                  <a:srgbClr val="000000"/>
                </a:solidFill>
                <a:latin typeface="仿宋" panose="02010609060101010101" charset="-122"/>
                <a:ea typeface="仿宋" panose="02010609060101010101" charset="-122"/>
                <a:cs typeface="仿宋" panose="02010609060101010101" charset="-122"/>
                <a:sym typeface="+mn-ea"/>
              </a:rPr>
              <a:t>    （三）市经信委委托符合条件的第三方评估机构或有关专家</a:t>
            </a:r>
            <a:r>
              <a:rPr lang="en-US" sz="1400">
                <a:solidFill>
                  <a:srgbClr val="000000"/>
                </a:solidFill>
                <a:latin typeface="仿宋" panose="02010609060101010101" charset="-122"/>
                <a:ea typeface="仿宋" panose="02010609060101010101" charset="-122"/>
                <a:cs typeface="仿宋" panose="02010609060101010101" charset="-122"/>
                <a:sym typeface="+mn-ea"/>
              </a:rPr>
              <a:t> </a:t>
            </a:r>
            <a:r>
              <a:rPr lang="zh-CN" sz="1400">
                <a:solidFill>
                  <a:srgbClr val="000000"/>
                </a:solidFill>
                <a:latin typeface="仿宋" panose="02010609060101010101" charset="-122"/>
                <a:ea typeface="仿宋" panose="02010609060101010101" charset="-122"/>
                <a:cs typeface="仿宋" panose="02010609060101010101" charset="-122"/>
                <a:sym typeface="+mn-ea"/>
              </a:rPr>
              <a:t>进行初评，并组织评审答辩。    （四）市经信委会同市科技局、市财政局、市税务局依据国家</a:t>
            </a:r>
            <a:r>
              <a:rPr lang="en-US" sz="1400">
                <a:solidFill>
                  <a:srgbClr val="000000"/>
                </a:solidFill>
                <a:latin typeface="仿宋" panose="02010609060101010101" charset="-122"/>
                <a:ea typeface="仿宋" panose="02010609060101010101" charset="-122"/>
                <a:cs typeface="仿宋" panose="02010609060101010101" charset="-122"/>
                <a:sym typeface="+mn-ea"/>
              </a:rPr>
              <a:t> </a:t>
            </a:r>
            <a:r>
              <a:rPr lang="zh-CN" sz="1400">
                <a:solidFill>
                  <a:srgbClr val="000000"/>
                </a:solidFill>
                <a:latin typeface="仿宋" panose="02010609060101010101" charset="-122"/>
                <a:ea typeface="仿宋" panose="02010609060101010101" charset="-122"/>
                <a:cs typeface="仿宋" panose="02010609060101010101" charset="-122"/>
                <a:sym typeface="+mn-ea"/>
              </a:rPr>
              <a:t>产业技术政策及省、市技术创新发展规划，结合材料审核、专家评</a:t>
            </a:r>
            <a:r>
              <a:rPr lang="en-US" sz="1400">
                <a:solidFill>
                  <a:srgbClr val="000000"/>
                </a:solidFill>
                <a:latin typeface="仿宋" panose="02010609060101010101" charset="-122"/>
                <a:ea typeface="仿宋" panose="02010609060101010101" charset="-122"/>
                <a:cs typeface="仿宋" panose="02010609060101010101" charset="-122"/>
                <a:sym typeface="+mn-ea"/>
              </a:rPr>
              <a:t> </a:t>
            </a:r>
            <a:r>
              <a:rPr lang="zh-CN" sz="1400">
                <a:solidFill>
                  <a:srgbClr val="000000"/>
                </a:solidFill>
                <a:latin typeface="仿宋" panose="02010609060101010101" charset="-122"/>
                <a:ea typeface="仿宋" panose="02010609060101010101" charset="-122"/>
                <a:cs typeface="仿宋" panose="02010609060101010101" charset="-122"/>
                <a:sym typeface="+mn-ea"/>
              </a:rPr>
              <a:t>审意见，确定新认定市级企业技术中心。    （五）市经信委会同市科技局、市财政局、市税务局联合公布</a:t>
            </a:r>
            <a:r>
              <a:rPr lang="en-US" sz="1400">
                <a:solidFill>
                  <a:srgbClr val="000000"/>
                </a:solidFill>
                <a:latin typeface="仿宋" panose="02010609060101010101" charset="-122"/>
                <a:ea typeface="仿宋" panose="02010609060101010101" charset="-122"/>
                <a:cs typeface="仿宋" panose="02010609060101010101" charset="-122"/>
                <a:sym typeface="+mn-ea"/>
              </a:rPr>
              <a:t> </a:t>
            </a:r>
            <a:r>
              <a:rPr lang="zh-CN" sz="1400">
                <a:solidFill>
                  <a:srgbClr val="000000"/>
                </a:solidFill>
                <a:latin typeface="仿宋" panose="02010609060101010101" charset="-122"/>
                <a:ea typeface="仿宋" panose="02010609060101010101" charset="-122"/>
                <a:cs typeface="仿宋" panose="02010609060101010101" charset="-122"/>
                <a:sym typeface="+mn-ea"/>
              </a:rPr>
              <a:t>新认定的市级企业技术中心。</a:t>
            </a:r>
            <a:endParaRPr lang="zh-CN" altLang="en-US" sz="1400" b="0">
              <a:solidFill>
                <a:srgbClr val="000000"/>
              </a:solidFill>
              <a:latin typeface="仿宋" panose="02010609060101010101" charset="-122"/>
              <a:ea typeface="仿宋" panose="02010609060101010101" charset="-122"/>
              <a:cs typeface="仿宋" panose="02010609060101010101" charset="-122"/>
            </a:endParaRPr>
          </a:p>
        </p:txBody>
      </p:sp>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cstate="email"/>
          <a:stretch>
            <a:fillRect/>
          </a:stretch>
        </p:blipFill>
        <p:spPr>
          <a:xfrm>
            <a:off x="10571797" y="5371920"/>
            <a:ext cx="1620202" cy="1486080"/>
          </a:xfrm>
          <a:prstGeom prst="rect">
            <a:avLst/>
          </a:prstGeom>
        </p:spPr>
      </p:pic>
      <p:pic>
        <p:nvPicPr>
          <p:cNvPr id="7" name="图片 6"/>
          <p:cNvPicPr/>
          <p:nvPr>
            <p:custDataLst>
              <p:tags r:id="rId4"/>
            </p:custDataLst>
          </p:nvPr>
        </p:nvPicPr>
        <p:blipFill>
          <a:blip r:embed="rId5" r:link="rId6" cstate="email"/>
          <a:stretch>
            <a:fillRect/>
          </a:stretch>
        </p:blipFill>
        <p:spPr>
          <a:xfrm>
            <a:off x="0" y="5371920"/>
            <a:ext cx="1620202" cy="1486080"/>
          </a:xfrm>
          <a:prstGeom prst="rect">
            <a:avLst/>
          </a:prstGeom>
        </p:spPr>
      </p:pic>
      <p:sp>
        <p:nvSpPr>
          <p:cNvPr id="3" name="文本框 2"/>
          <p:cNvSpPr txBox="1"/>
          <p:nvPr/>
        </p:nvSpPr>
        <p:spPr>
          <a:xfrm>
            <a:off x="934085" y="582930"/>
            <a:ext cx="9119870" cy="5384800"/>
          </a:xfrm>
          <a:prstGeom prst="rect">
            <a:avLst/>
          </a:prstGeom>
          <a:noFill/>
          <a:ln w="9525">
            <a:noFill/>
          </a:ln>
        </p:spPr>
        <p:txBody>
          <a:bodyPr wrap="square">
            <a:spAutoFit/>
          </a:bodyPr>
          <a:p>
            <a:pPr indent="0">
              <a:lnSpc>
                <a:spcPct val="200000"/>
              </a:lnSpc>
            </a:pPr>
            <a:r>
              <a:rPr lang="zh-CN" b="1">
                <a:solidFill>
                  <a:srgbClr val="000000"/>
                </a:solidFill>
                <a:latin typeface="黑体" panose="02010609060101010101" charset="-122"/>
                <a:ea typeface="黑体" panose="02010609060101010101" charset="-122"/>
              </a:rPr>
              <a:t>六、企业技术中心评价结果</a:t>
            </a:r>
            <a:r>
              <a:rPr lang="zh-CN" sz="1400" b="0">
                <a:solidFill>
                  <a:srgbClr val="000000"/>
                </a:solidFill>
                <a:ea typeface="宋体" panose="02010600030101010101" pitchFamily="2" charset="-122"/>
              </a:rPr>
              <a:t>         评价得分</a:t>
            </a:r>
            <a:r>
              <a:rPr lang="en-US" sz="1400" b="1">
                <a:solidFill>
                  <a:srgbClr val="000000"/>
                </a:solidFill>
                <a:latin typeface="宋体" panose="02010600030101010101" pitchFamily="2" charset="-122"/>
              </a:rPr>
              <a:t>85</a:t>
            </a:r>
            <a:r>
              <a:rPr lang="zh-CN" sz="1400" b="0">
                <a:solidFill>
                  <a:srgbClr val="000000"/>
                </a:solidFill>
                <a:ea typeface="宋体" panose="02010600030101010101" pitchFamily="2" charset="-122"/>
              </a:rPr>
              <a:t>分及以上为优秀；评价得分在</a:t>
            </a:r>
            <a:r>
              <a:rPr lang="en-US" sz="1400" b="1">
                <a:solidFill>
                  <a:srgbClr val="000000"/>
                </a:solidFill>
                <a:latin typeface="宋体" panose="02010600030101010101" pitchFamily="2" charset="-122"/>
              </a:rPr>
              <a:t>60</a:t>
            </a:r>
            <a:r>
              <a:rPr lang="zh-CN" sz="1400" b="0">
                <a:solidFill>
                  <a:srgbClr val="000000"/>
                </a:solidFill>
                <a:ea typeface="宋体" panose="02010600030101010101" pitchFamily="2" charset="-122"/>
              </a:rPr>
              <a:t>分（含</a:t>
            </a:r>
            <a:r>
              <a:rPr lang="en-US" sz="1400" b="1">
                <a:solidFill>
                  <a:srgbClr val="000000"/>
                </a:solidFill>
                <a:latin typeface="宋体" panose="02010600030101010101" pitchFamily="2" charset="-122"/>
              </a:rPr>
              <a:t>60</a:t>
            </a:r>
            <a:r>
              <a:rPr lang="zh-CN" sz="1400" b="0">
                <a:solidFill>
                  <a:srgbClr val="000000"/>
                </a:solidFill>
                <a:ea typeface="宋体" panose="02010600030101010101" pitchFamily="2" charset="-122"/>
              </a:rPr>
              <a:t>分）到</a:t>
            </a:r>
            <a:r>
              <a:rPr lang="en-US" sz="1400" b="0">
                <a:solidFill>
                  <a:srgbClr val="000000"/>
                </a:solidFill>
                <a:latin typeface="宋体" panose="02010600030101010101" pitchFamily="2" charset="-122"/>
              </a:rPr>
              <a:t> </a:t>
            </a:r>
            <a:r>
              <a:rPr lang="en-US" sz="1400" b="1">
                <a:solidFill>
                  <a:srgbClr val="000000"/>
                </a:solidFill>
                <a:latin typeface="宋体" panose="02010600030101010101" pitchFamily="2" charset="-122"/>
              </a:rPr>
              <a:t>85</a:t>
            </a:r>
            <a:r>
              <a:rPr lang="zh-CN" sz="1400" b="0">
                <a:solidFill>
                  <a:srgbClr val="000000"/>
                </a:solidFill>
                <a:ea typeface="宋体" panose="02010600030101010101" pitchFamily="2" charset="-122"/>
              </a:rPr>
              <a:t>分之间为合格。         有下列情况之一的评价为不合格：         （一）评价得分低于</a:t>
            </a:r>
            <a:r>
              <a:rPr lang="en-US" sz="1400" b="1">
                <a:solidFill>
                  <a:srgbClr val="000000"/>
                </a:solidFill>
                <a:latin typeface="宋体" panose="02010600030101010101" pitchFamily="2" charset="-122"/>
              </a:rPr>
              <a:t>60</a:t>
            </a:r>
            <a:r>
              <a:rPr lang="zh-CN" sz="1400" b="0">
                <a:solidFill>
                  <a:srgbClr val="000000"/>
                </a:solidFill>
                <a:ea typeface="宋体" panose="02010600030101010101" pitchFamily="2" charset="-122"/>
              </a:rPr>
              <a:t>分；         （二）企业已破产或被兼并；         （三）企业已全面停产半年以上；         （四）逾期一个月不上报技术中心评价材料。          年度评价得分低于</a:t>
            </a:r>
            <a:r>
              <a:rPr lang="en-US" sz="1400" b="1">
                <a:solidFill>
                  <a:srgbClr val="000000"/>
                </a:solidFill>
                <a:latin typeface="宋体" panose="02010600030101010101" pitchFamily="2" charset="-122"/>
              </a:rPr>
              <a:t>65</a:t>
            </a:r>
            <a:r>
              <a:rPr lang="zh-CN" sz="1400" b="0">
                <a:solidFill>
                  <a:srgbClr val="000000"/>
                </a:solidFill>
                <a:ea typeface="宋体" panose="02010600030101010101" pitchFamily="2" charset="-122"/>
              </a:rPr>
              <a:t>分（含</a:t>
            </a:r>
            <a:r>
              <a:rPr lang="en-US" sz="1400" b="1">
                <a:solidFill>
                  <a:srgbClr val="000000"/>
                </a:solidFill>
                <a:latin typeface="宋体" panose="02010600030101010101" pitchFamily="2" charset="-122"/>
              </a:rPr>
              <a:t>65</a:t>
            </a:r>
            <a:r>
              <a:rPr lang="zh-CN" sz="1400" b="0">
                <a:solidFill>
                  <a:srgbClr val="000000"/>
                </a:solidFill>
                <a:ea typeface="宋体" panose="02010600030101010101" pitchFamily="2" charset="-122"/>
              </a:rPr>
              <a:t>分）的予以警告。有下列情况</a:t>
            </a:r>
            <a:r>
              <a:rPr lang="en-US" sz="1400" b="0">
                <a:solidFill>
                  <a:srgbClr val="000000"/>
                </a:solidFill>
                <a:latin typeface="宋体" panose="02010600030101010101" pitchFamily="2" charset="-122"/>
              </a:rPr>
              <a:t> </a:t>
            </a:r>
            <a:r>
              <a:rPr lang="zh-CN" sz="1400" b="0">
                <a:solidFill>
                  <a:srgbClr val="000000"/>
                </a:solidFill>
                <a:ea typeface="宋体" panose="02010600030101010101" pitchFamily="2" charset="-122"/>
              </a:rPr>
              <a:t>之一的撤销其市级企业技术中心资格：         （一）违反国家法律、法规的；         （二）由于技术原因发生重大质量、安全事故的；         （三）评价不合格的；         （四）企业自行放弃市级企业技术中心资格的。</a:t>
            </a:r>
            <a:endParaRPr lang="zh-CN" altLang="en-US" sz="1400" b="0">
              <a:solidFill>
                <a:srgbClr val="000000"/>
              </a:solidFill>
              <a:ea typeface="宋体" panose="02010600030101010101" pitchFamily="2" charset="-122"/>
            </a:endParaRPr>
          </a:p>
        </p:txBody>
      </p:sp>
    </p:spTree>
    <p:custDataLst>
      <p:tags r:id="rId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4448810" y="2748915"/>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2396490" y="2609850"/>
            <a:ext cx="1684655" cy="1360170"/>
          </a:xfrm>
          <a:prstGeom prst="rect">
            <a:avLst/>
          </a:prstGeom>
          <a:noFill/>
        </p:spPr>
        <p:txBody>
          <a:bodyPr wrap="square" lIns="90000" tIns="0" rIns="9000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02</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2" name="标题 1"/>
          <p:cNvSpPr>
            <a:spLocks noGrp="1"/>
          </p:cNvSpPr>
          <p:nvPr>
            <p:ph type="ctrTitle" idx="13"/>
            <p:custDataLst>
              <p:tags r:id="rId3"/>
            </p:custDataLst>
          </p:nvPr>
        </p:nvSpPr>
        <p:spPr>
          <a:xfrm>
            <a:off x="4977130" y="1700530"/>
            <a:ext cx="4987290" cy="3457575"/>
          </a:xfrm>
        </p:spPr>
        <p:txBody>
          <a:bodyPr>
            <a:normAutofit/>
          </a:bodyPr>
          <a:lstStyle/>
          <a:p>
            <a:r>
              <a:rPr lang="zh-CN" altLang="en-US" b="1" spc="200">
                <a:ea typeface="微软雅黑" panose="020B0503020204020204" charset="-122"/>
                <a:sym typeface="+mn-ea"/>
              </a:rPr>
              <a:t>企业技术中心相关材料编写要求</a:t>
            </a:r>
            <a:endParaRPr lang="zh-CN" altLang="en-US"/>
          </a:p>
        </p:txBody>
      </p:sp>
    </p:spTree>
    <p:custDataLst>
      <p:tags r:id="rId4"/>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04"/>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04"/>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2.xml><?xml version="1.0" encoding="utf-8"?>
<p:tagLst xmlns:p="http://schemas.openxmlformats.org/presentationml/2006/main">
  <p:tag name="KSO_WM_TEMPLATE_THUMBS_INDEX" val="1、4、7、9、12、15、16、18、19、22、27、30、34、3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404"/>
</p:tagLst>
</file>

<file path=ppt/tags/tag15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5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1.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2.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3.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4.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5.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6.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LAYERLEVEL" val="1"/>
  <p:tag name="KSO_WM_TAG_VERSION" val="1.0"/>
  <p:tag name="KSO_WM_BEAUTIFY_FLAG" val="#wm#"/>
</p:tagLst>
</file>

<file path=ppt/tags/tag247.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8.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1.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2.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3.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4.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LAYERLEVEL" val="1"/>
  <p:tag name="KSO_WM_TAG_VERSION" val="1.0"/>
  <p:tag name="KSO_WM_BEAUTIFY_FLAG" val="#wm#"/>
</p:tagLst>
</file>

<file path=ppt/tags/tag255.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6.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7.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8.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9.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1.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2.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LAYERLEVEL" val="1"/>
  <p:tag name="KSO_WM_TAG_VERSION" val="1.0"/>
  <p:tag name="KSO_WM_BEAUTIFY_FLAG" val="#wm#"/>
</p:tagLst>
</file>

<file path=ppt/tags/tag263.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4.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5.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6.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7.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8.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9.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1.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LAYERLEVEL" val="1"/>
  <p:tag name="KSO_WM_TAG_VERSION" val="1.0"/>
  <p:tag name="KSO_WM_BEAUTIFY_FLAG" val="#wm#"/>
</p:tagLst>
</file>

<file path=ppt/tags/tag272.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3.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4.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5.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6.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7.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8.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9.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LAYERLEVEL" val="1"/>
  <p:tag name="KSO_WM_TAG_VERSION" val="1.0"/>
  <p:tag name="KSO_WM_BEAUTIFY_FLAG" val="#wm#"/>
</p:tagLst>
</file>

<file path=ppt/tags/tag281.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2.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4.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5.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6.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7.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8.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9.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1.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LAYERLEVEL" val="1"/>
  <p:tag name="KSO_WM_TAG_VERSION" val="1.0"/>
  <p:tag name="KSO_WM_BEAUTIFY_FLAG" val="#wm#"/>
</p:tagLst>
</file>

<file path=ppt/tags/tag292.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4.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5.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6.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7.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8.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04"/>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04"/>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4.xml><?xml version="1.0" encoding="utf-8"?>
<p:tagLst xmlns:p="http://schemas.openxmlformats.org/presentationml/2006/main">
  <p:tag name="KSO_WM_TEMPLATE_THUMBS_INDEX" val="1、4、7、9、12、15、16、18、19、22、27、30、34、3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404"/>
</p:tagLst>
</file>

<file path=ppt/tags/tag30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04404_1*f*1"/>
  <p:tag name="KSO_WM_TEMPLATE_CATEGORY" val="custom"/>
  <p:tag name="KSO_WM_TEMPLATE_INDEX" val="20204404"/>
  <p:tag name="KSO_WM_UNIT_LAYERLEVEL" val="1"/>
  <p:tag name="KSO_WM_TAG_VERSION" val="1.0"/>
  <p:tag name="KSO_WM_BEAUTIFY_FLAG" val="#wm#"/>
  <p:tag name="KSO_WM_UNIT_PRESET_TEXT" val="汇报人姓名"/>
  <p:tag name="KSO_WM_UNIT_SUBTYPE" val="b"/>
  <p:tag name="KSO_WM_UNIT_TEXT_FILL_FORE_SCHEMECOLOR_INDEX_BRIGHTNESS" val="0"/>
  <p:tag name="KSO_WM_UNIT_TEXT_FILL_FORE_SCHEMECOLOR_INDEX" val="14"/>
  <p:tag name="KSO_WM_UNIT_TEXT_FILL_TYPE" val="1"/>
</p:tagLst>
</file>

<file path=ppt/tags/tag306.xml><?xml version="1.0" encoding="utf-8"?>
<p:tagLst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404_1*a*1"/>
  <p:tag name="KSO_WM_TEMPLATE_CATEGORY" val="custom"/>
  <p:tag name="KSO_WM_TEMPLATE_INDEX" val="20204404"/>
  <p:tag name="KSO_WM_UNIT_LAYERLEVEL" val="1"/>
  <p:tag name="KSO_WM_TAG_VERSION" val="1.0"/>
  <p:tag name="KSO_WM_BEAUTIFY_FLAG" val="#wm#"/>
  <p:tag name="KSO_WM_UNIT_PRESET_TEXT" val="金色年华"/>
  <p:tag name="KSO_WM_UNIT_ISNUMDGMTITLE" val="0"/>
</p:tagLst>
</file>

<file path=ppt/tags/tag307.xml><?xml version="1.0" encoding="utf-8"?>
<p:tagLst xmlns:p="http://schemas.openxmlformats.org/presentationml/2006/main">
  <p:tag name="KSO_WM_CHIP_INFOS" val="{&quot;layout_type&quot;:&quot;formiddle4&quot;,&quot;slide_type&quot;:[&quot;title&quot;],&quot;aspect_ratio&quot;:&quot;16:9&quot;}"/>
  <p:tag name="KSO_WM_CHIP_XID" val="5ebe041a0ac41c4a0a52557f"/>
  <p:tag name="KSO_WM_CHIP_FILLPROP" val="[[{&quot;fill_id&quot;:&quot;a4c0727b8e904b97a0aae8e5481eb2d6&quot;,&quot;fill_align&quot;:&quot;cm&quot;,&quot;text_align&quot;:&quot;cm&quot;,&quot;text_direction&quot;:&quot;horizontal&quot;,&quot;chip_types&quot;:[&quot;text&quot;,&quot;header&quot;]}]]"/>
  <p:tag name="KSO_WM_SLIDE_ID" val="custom20204404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SLIDE_SIZE" val="700*180"/>
  <p:tag name="KSO_WM_SLIDE_POSITION" val="130*140"/>
  <p:tag name="KSO_WM_TAG_VERSION" val="1.0"/>
  <p:tag name="KSO_WM_BEAUTIFY_FLAG" val="#wm#"/>
  <p:tag name="KSO_WM_TEMPLATE_CATEGORY" val="custom"/>
  <p:tag name="KSO_WM_TEMPLATE_INDEX" val="20204404"/>
  <p:tag name="KSO_WM_SLIDE_LAYOUT" val="a_b_f"/>
  <p:tag name="KSO_WM_SLIDE_LAYOUT_CNT" val="1_1_2"/>
  <p:tag name="KSO_WM_CHIP_GROUPID" val="5ebf6661ddc3daf3fef3f760"/>
  <p:tag name="KSO_WM_SLIDE_LAYOUT_INFO" val="{&quot;id&quot;:&quot;2020-07-10T14:37:20&quot;,&quot;maxSize&quot;:{&quot;size1&quot;:58.255004656756363},&quot;minSize&quot;:{&quot;size1&quot;:38.955004656756365},&quot;normalSize&quot;:{&quot;size1&quot;:48.955004656756365},&quot;subLayout&quot;:[{&quot;id&quot;:&quot;2020-07-10T14:37:20&quot;,&quot;margin&quot;:{&quot;bottom&quot;:0.57167583703994751,&quot;left&quot;:4.5899004936218262,&quot;right&quot;:4.5823216438293457,&quot;top&quot;:5.0271553993225098},&quot;type&quot;:0},{&quot;id&quot;:&quot;2020-07-10T14:37:20&quot;,&quot;margin&quot;:{&quot;bottom&quot;:7.8051362037658691,&quot;left&quot;:4.5899004936218262,&quot;right&quot;:4.5823216438293457,&quot;top&quot;:0.74771308898925781},&quot;type&quot;:0}],&quot;type&quot;:0}"/>
  <p:tag name="KSO_WM_SLIDE_BK_DARK_LIGHT" val="2"/>
  <p:tag name="KSO_WM_SLIDE_BACKGROUND_TYPE" val="general"/>
  <p:tag name="KSO_WM_SLIDE_SUPPORT_FEATURE_TYPE" val="0"/>
  <p:tag name="KSO_WM_TEMPLATE_MASTER_THUMB_INDEX" val="12"/>
  <p:tag name="KSO_WM_TEMPLATE_ASSEMBLE_XID" val="5f080c658050c250ba6442c8"/>
  <p:tag name="KSO_WM_TEMPLATE_ASSEMBLE_GROUPID" val="5f080c658050c250ba6442c8"/>
  <p:tag name="KSO_WM_TEMPLATE_THUMBS_INDEX" val="1、4、7、9、12、15、16、18、19、22、27、30、34、35"/>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404_6*l_h_i*1_1_1"/>
  <p:tag name="KSO_WM_TEMPLATE_CATEGORY" val="custom"/>
  <p:tag name="KSO_WM_TEMPLATE_INDEX" val="20204404"/>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309.xml><?xml version="1.0" encoding="utf-8"?>
<p:tagLst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404_6*l_h_f*1_1_1"/>
  <p:tag name="KSO_WM_TEMPLATE_CATEGORY" val="custom"/>
  <p:tag name="KSO_WM_TEMPLATE_INDEX" val="20204404"/>
  <p:tag name="KSO_WM_UNIT_LAYERLEVEL" val="1_1_1"/>
  <p:tag name="KSO_WM_TAG_VERSION" val="1.0"/>
  <p:tag name="KSO_WM_BEAUTIFY_FLAG" val="#wm#"/>
  <p:tag name="KSO_WM_UNIT_PRESET_TEXT" val="单击此处添加标题内容"/>
  <p:tag name="KSO_WM_UNIT_SUBTYPE" val="a"/>
  <p:tag name="KSO_WM_UNIT_TEXT_FILL_FORE_SCHEMECOLOR_INDEX" val="14"/>
  <p:tag name="KSO_WM_UNIT_TEXT_FILL_TYPE" val="1"/>
  <p:tag name="KSO_WM_UNIT_USESOURCEFORMAT_APPLY"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04404_6*l_h_i*1_2_1"/>
  <p:tag name="KSO_WM_TEMPLATE_CATEGORY" val="custom"/>
  <p:tag name="KSO_WM_TEMPLATE_INDEX" val="20204404"/>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311.xml><?xml version="1.0" encoding="utf-8"?>
<p:tagLst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404_6*l_h_f*1_2_1"/>
  <p:tag name="KSO_WM_TEMPLATE_CATEGORY" val="custom"/>
  <p:tag name="KSO_WM_TEMPLATE_INDEX" val="20204404"/>
  <p:tag name="KSO_WM_UNIT_LAYERLEVEL" val="1_1_1"/>
  <p:tag name="KSO_WM_TAG_VERSION" val="1.0"/>
  <p:tag name="KSO_WM_BEAUTIFY_FLAG" val="#wm#"/>
  <p:tag name="KSO_WM_UNIT_PRESET_TEXT" val="单击此处添加标题内容"/>
  <p:tag name="KSO_WM_UNIT_SUBTYPE" val="a"/>
  <p:tag name="KSO_WM_UNIT_TEXT_FILL_FORE_SCHEMECOLOR_INDEX" val="14"/>
  <p:tag name="KSO_WM_UNIT_TEXT_FILL_TYPE" val="1"/>
  <p:tag name="KSO_WM_UNIT_USESOURCEFORMAT_APPLY" val="1"/>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04404_6*l_h_i*1_3_1"/>
  <p:tag name="KSO_WM_TEMPLATE_CATEGORY" val="custom"/>
  <p:tag name="KSO_WM_TEMPLATE_INDEX" val="20204404"/>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313.xml><?xml version="1.0" encoding="utf-8"?>
<p:tagLst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4404_6*l_h_f*1_3_1"/>
  <p:tag name="KSO_WM_TEMPLATE_CATEGORY" val="custom"/>
  <p:tag name="KSO_WM_TEMPLATE_INDEX" val="20204404"/>
  <p:tag name="KSO_WM_UNIT_LAYERLEVEL" val="1_1_1"/>
  <p:tag name="KSO_WM_TAG_VERSION" val="1.0"/>
  <p:tag name="KSO_WM_BEAUTIFY_FLAG" val="#wm#"/>
  <p:tag name="KSO_WM_UNIT_PRESET_TEXT" val="单击此处添加标题内容"/>
  <p:tag name="KSO_WM_UNIT_SUBTYPE" val="a"/>
  <p:tag name="KSO_WM_UNIT_TEXT_FILL_FORE_SCHEMECOLOR_INDEX" val="14"/>
  <p:tag name="KSO_WM_UNIT_TEXT_FILL_TYPE" val="1"/>
  <p:tag name="KSO_WM_UNIT_USESOURCEFORMAT_APPLY" val="1"/>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custom20204404_6*l_h_i*1_4_1"/>
  <p:tag name="KSO_WM_TEMPLATE_CATEGORY" val="custom"/>
  <p:tag name="KSO_WM_TEMPLATE_INDEX" val="20204404"/>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315.xml><?xml version="1.0" encoding="utf-8"?>
<p:tagLst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4404_6*l_h_f*1_4_1"/>
  <p:tag name="KSO_WM_TEMPLATE_CATEGORY" val="custom"/>
  <p:tag name="KSO_WM_TEMPLATE_INDEX" val="20204404"/>
  <p:tag name="KSO_WM_UNIT_LAYERLEVEL" val="1_1_1"/>
  <p:tag name="KSO_WM_TAG_VERSION" val="1.0"/>
  <p:tag name="KSO_WM_BEAUTIFY_FLAG" val="#wm#"/>
  <p:tag name="KSO_WM_UNIT_PRESET_TEXT" val="单击此处添加标题内容"/>
  <p:tag name="KSO_WM_UNIT_SUBTYPE" val="a"/>
  <p:tag name="KSO_WM_UNIT_TEXT_FILL_FORE_SCHEMECOLOR_INDEX" val="14"/>
  <p:tag name="KSO_WM_UNIT_TEXT_FILL_TYPE" val="1"/>
  <p:tag name="KSO_WM_UNIT_USESOURCEFORMAT_APPLY" val="1"/>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custom20204404_6*l_h_i*1_5_1"/>
  <p:tag name="KSO_WM_TEMPLATE_CATEGORY" val="custom"/>
  <p:tag name="KSO_WM_TEMPLATE_INDEX" val="20204404"/>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317.xml><?xml version="1.0" encoding="utf-8"?>
<p:tagLst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4404_6*l_h_f*1_5_1"/>
  <p:tag name="KSO_WM_TEMPLATE_CATEGORY" val="custom"/>
  <p:tag name="KSO_WM_TEMPLATE_INDEX" val="20204404"/>
  <p:tag name="KSO_WM_UNIT_LAYERLEVEL" val="1_1_1"/>
  <p:tag name="KSO_WM_TAG_VERSION" val="1.0"/>
  <p:tag name="KSO_WM_BEAUTIFY_FLAG" val="#wm#"/>
  <p:tag name="KSO_WM_UNIT_PRESET_TEXT" val="单击此处添加标题内容"/>
  <p:tag name="KSO_WM_UNIT_SUBTYPE" val="a"/>
  <p:tag name="KSO_WM_UNIT_TEXT_FILL_FORE_SCHEMECOLOR_INDEX" val="14"/>
  <p:tag name="KSO_WM_UNIT_TEXT_FILL_TYPE" val="1"/>
  <p:tag name="KSO_WM_UNIT_USESOURCEFORMAT_APPLY" val="1"/>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1"/>
  <p:tag name="KSO_WM_UNIT_ID" val="custom20204404_6*l_h_i*1_6_1"/>
  <p:tag name="KSO_WM_TEMPLATE_CATEGORY" val="custom"/>
  <p:tag name="KSO_WM_TEMPLATE_INDEX" val="20204404"/>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319.xml><?xml version="1.0" encoding="utf-8"?>
<p:tagLst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custom20204404_6*l_h_f*1_6_1"/>
  <p:tag name="KSO_WM_TEMPLATE_CATEGORY" val="custom"/>
  <p:tag name="KSO_WM_TEMPLATE_INDEX" val="20204404"/>
  <p:tag name="KSO_WM_UNIT_LAYERLEVEL" val="1_1_1"/>
  <p:tag name="KSO_WM_TAG_VERSION" val="1.0"/>
  <p:tag name="KSO_WM_BEAUTIFY_FLAG" val="#wm#"/>
  <p:tag name="KSO_WM_UNIT_PRESET_TEXT" val="单击此处添加标题内容"/>
  <p:tag name="KSO_WM_UNIT_SUBTYPE" val="a"/>
  <p:tag name="KSO_WM_UNIT_TEXT_FILL_FORE_SCHEMECOLOR_INDEX" val="14"/>
  <p:tag name="KSO_WM_UNIT_TEXT_FILL_TYPE" val="1"/>
  <p:tag name="KSO_WM_UNIT_USESOURCEFORMAT_APPLY"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ISCONTENTSTITLE" val="1"/>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4404_6*a*1"/>
  <p:tag name="KSO_WM_TEMPLATE_CATEGORY" val="custom"/>
  <p:tag name="KSO_WM_TEMPLATE_INDEX" val="20204404"/>
  <p:tag name="KSO_WM_UNIT_LAYERLEVEL" val="1"/>
  <p:tag name="KSO_WM_TAG_VERSION" val="1.0"/>
  <p:tag name="KSO_WM_BEAUTIFY_FLAG" val="#wm#"/>
  <p:tag name="KSO_WM_UNIT_PRESET_TEXT" val="目录"/>
  <p:tag name="KSO_WM_UNIT_ISNUMDGMTITLE" val="0"/>
  <p:tag name="KSO_WM_UNIT_TEXT_FILL_FORE_SCHEMECOLOR_INDEX" val="14"/>
  <p:tag name="KSO_WM_UNIT_TEXT_FILL_TYPE" val="1"/>
  <p:tag name="KSO_WM_UNIT_USESOURCEFORMAT_APPLY" val="1"/>
</p:tagLst>
</file>

<file path=ppt/tags/tag321.xml><?xml version="1.0" encoding="utf-8"?>
<p:tagLst xmlns:p="http://schemas.openxmlformats.org/presentationml/2006/main">
  <p:tag name="KSO_WM_SLIDE_ID" val="custom20204404_6"/>
  <p:tag name="KSO_WM_TEMPLATE_SUBCATEGORY" val="0"/>
  <p:tag name="KSO_WM_TEMPLATE_MASTER_TYPE" val="1"/>
  <p:tag name="KSO_WM_TEMPLATE_COLOR_TYPE" val="1"/>
  <p:tag name="KSO_WM_SLIDE_TYPE" val="contents"/>
  <p:tag name="KSO_WM_SLIDE_SUBTYPE" val="diag"/>
  <p:tag name="KSO_WM_SLIDE_ITEM_CNT" val="6"/>
  <p:tag name="KSO_WM_SLIDE_INDEX" val="6"/>
  <p:tag name="KSO_WM_DIAGRAM_GROUP_CODE" val="l1-1"/>
  <p:tag name="KSO_WM_SLIDE_DIAGTYPE" val="l"/>
  <p:tag name="KSO_WM_TAG_VERSION" val="1.0"/>
  <p:tag name="KSO_WM_BEAUTIFY_FLAG" val="#wm#"/>
  <p:tag name="KSO_WM_TEMPLATE_CATEGORY" val="custom"/>
  <p:tag name="KSO_WM_TEMPLATE_INDEX" val="20204404"/>
  <p:tag name="KSO_WM_SLIDE_LAYOUT" val="a_l"/>
  <p:tag name="KSO_WM_SLIDE_LAYOUT_CNT" val="1_1"/>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404_7*i*1"/>
  <p:tag name="KSO_WM_TEMPLATE_CATEGORY" val="custom"/>
  <p:tag name="KSO_WM_TEMPLATE_INDEX" val="20204404"/>
  <p:tag name="KSO_WM_UNIT_LAYERLEVEL" val="1"/>
  <p:tag name="KSO_WM_TAG_VERSION" val="1.0"/>
  <p:tag name="KSO_WM_BEAUTIFY_FLAG" val="#wm#"/>
</p:tagLst>
</file>

<file path=ppt/tags/tag323.xml><?xml version="1.0" encoding="utf-8"?>
<p:tagLst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404_7*e*1"/>
  <p:tag name="KSO_WM_TEMPLATE_CATEGORY" val="custom"/>
  <p:tag name="KSO_WM_TEMPLATE_INDEX" val="20204404"/>
  <p:tag name="KSO_WM_UNIT_LAYERLEVEL" val="1"/>
  <p:tag name="KSO_WM_TAG_VERSION" val="1.0"/>
  <p:tag name="KSO_WM_BEAUTIFY_FLAG" val="#wm#"/>
  <p:tag name="KSO_WM_UNIT_PRESET_TEXT" val="01"/>
</p:tagLst>
</file>

<file path=ppt/tags/tag324.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404_7*a*1"/>
  <p:tag name="KSO_WM_TEMPLATE_CATEGORY" val="custom"/>
  <p:tag name="KSO_WM_TEMPLATE_INDEX" val="20204404"/>
  <p:tag name="KSO_WM_UNIT_LAYERLEVEL" val="1"/>
  <p:tag name="KSO_WM_TAG_VERSION" val="1.0"/>
  <p:tag name="KSO_WM_BEAUTIFY_FLAG" val="#wm#"/>
  <p:tag name="KSO_WM_UNIT_PRESET_TEXT" val="单击添加大标题"/>
  <p:tag name="KSO_WM_UNIT_ISNUMDGMTITLE" val="0"/>
</p:tagLst>
</file>

<file path=ppt/tags/tag325.xml><?xml version="1.0" encoding="utf-8"?>
<p:tagLst xmlns:p="http://schemas.openxmlformats.org/presentationml/2006/main">
  <p:tag name="KSO_WM_SLIDE_ID" val="custom2020440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04"/>
  <p:tag name="KSO_WM_SLIDE_LAYOUT" val="a_e"/>
  <p:tag name="KSO_WM_SLIDE_LAYOUT_CNT" val="1_1"/>
</p:tagLst>
</file>

<file path=ppt/tags/tag32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2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28.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2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31.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3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3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34.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3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3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37.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3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3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404_7*i*1"/>
  <p:tag name="KSO_WM_TEMPLATE_CATEGORY" val="custom"/>
  <p:tag name="KSO_WM_TEMPLATE_INDEX" val="20204404"/>
  <p:tag name="KSO_WM_UNIT_LAYERLEVEL" val="1"/>
  <p:tag name="KSO_WM_TAG_VERSION" val="1.0"/>
  <p:tag name="KSO_WM_BEAUTIFY_FLAG" val="#wm#"/>
</p:tagLst>
</file>

<file path=ppt/tags/tag342.xml><?xml version="1.0" encoding="utf-8"?>
<p:tagLst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404_7*e*1"/>
  <p:tag name="KSO_WM_TEMPLATE_CATEGORY" val="custom"/>
  <p:tag name="KSO_WM_TEMPLATE_INDEX" val="20204404"/>
  <p:tag name="KSO_WM_UNIT_LAYERLEVEL" val="1"/>
  <p:tag name="KSO_WM_TAG_VERSION" val="1.0"/>
  <p:tag name="KSO_WM_BEAUTIFY_FLAG" val="#wm#"/>
  <p:tag name="KSO_WM_UNIT_PRESET_TEXT" val="01"/>
</p:tagLst>
</file>

<file path=ppt/tags/tag343.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404_7*a*1"/>
  <p:tag name="KSO_WM_TEMPLATE_CATEGORY" val="custom"/>
  <p:tag name="KSO_WM_TEMPLATE_INDEX" val="20204404"/>
  <p:tag name="KSO_WM_UNIT_LAYERLEVEL" val="1"/>
  <p:tag name="KSO_WM_TAG_VERSION" val="1.0"/>
  <p:tag name="KSO_WM_BEAUTIFY_FLAG" val="#wm#"/>
  <p:tag name="KSO_WM_UNIT_PRESET_TEXT" val="单击添加大标题"/>
  <p:tag name="KSO_WM_UNIT_ISNUMDGMTITLE" val="0"/>
</p:tagLst>
</file>

<file path=ppt/tags/tag344.xml><?xml version="1.0" encoding="utf-8"?>
<p:tagLst xmlns:p="http://schemas.openxmlformats.org/presentationml/2006/main">
  <p:tag name="KSO_WM_SLIDE_ID" val="custom2020440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04"/>
  <p:tag name="KSO_WM_SLIDE_LAYOUT" val="a_e"/>
  <p:tag name="KSO_WM_SLIDE_LAYOUT_CNT" val="1_1"/>
</p:tagLst>
</file>

<file path=ppt/tags/tag34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4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47.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4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4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5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5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53.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404_7*i*1"/>
  <p:tag name="KSO_WM_TEMPLATE_CATEGORY" val="custom"/>
  <p:tag name="KSO_WM_TEMPLATE_INDEX" val="20204404"/>
  <p:tag name="KSO_WM_UNIT_LAYERLEVEL" val="1"/>
  <p:tag name="KSO_WM_TAG_VERSION" val="1.0"/>
  <p:tag name="KSO_WM_BEAUTIFY_FLAG" val="#wm#"/>
</p:tagLst>
</file>

<file path=ppt/tags/tag355.xml><?xml version="1.0" encoding="utf-8"?>
<p:tagLst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404_7*e*1"/>
  <p:tag name="KSO_WM_TEMPLATE_CATEGORY" val="custom"/>
  <p:tag name="KSO_WM_TEMPLATE_INDEX" val="20204404"/>
  <p:tag name="KSO_WM_UNIT_LAYERLEVEL" val="1"/>
  <p:tag name="KSO_WM_TAG_VERSION" val="1.0"/>
  <p:tag name="KSO_WM_BEAUTIFY_FLAG" val="#wm#"/>
  <p:tag name="KSO_WM_UNIT_PRESET_TEXT" val="01"/>
</p:tagLst>
</file>

<file path=ppt/tags/tag356.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404_7*a*1"/>
  <p:tag name="KSO_WM_TEMPLATE_CATEGORY" val="custom"/>
  <p:tag name="KSO_WM_TEMPLATE_INDEX" val="20204404"/>
  <p:tag name="KSO_WM_UNIT_LAYERLEVEL" val="1"/>
  <p:tag name="KSO_WM_TAG_VERSION" val="1.0"/>
  <p:tag name="KSO_WM_BEAUTIFY_FLAG" val="#wm#"/>
  <p:tag name="KSO_WM_UNIT_PRESET_TEXT" val="单击添加大标题"/>
  <p:tag name="KSO_WM_UNIT_ISNUMDGMTITLE" val="0"/>
</p:tagLst>
</file>

<file path=ppt/tags/tag357.xml><?xml version="1.0" encoding="utf-8"?>
<p:tagLst xmlns:p="http://schemas.openxmlformats.org/presentationml/2006/main">
  <p:tag name="KSO_WM_SLIDE_ID" val="custom2020440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04"/>
  <p:tag name="KSO_WM_SLIDE_LAYOUT" val="a_e"/>
  <p:tag name="KSO_WM_SLIDE_LAYOUT_CNT" val="1_1"/>
</p:tagLst>
</file>

<file path=ppt/tags/tag35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5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404_7*i*1"/>
  <p:tag name="KSO_WM_TEMPLATE_CATEGORY" val="custom"/>
  <p:tag name="KSO_WM_TEMPLATE_INDEX" val="20204404"/>
  <p:tag name="KSO_WM_UNIT_LAYERLEVEL" val="1"/>
  <p:tag name="KSO_WM_TAG_VERSION" val="1.0"/>
  <p:tag name="KSO_WM_BEAUTIFY_FLAG" val="#wm#"/>
</p:tagLst>
</file>

<file path=ppt/tags/tag362.xml><?xml version="1.0" encoding="utf-8"?>
<p:tagLst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404_7*e*1"/>
  <p:tag name="KSO_WM_TEMPLATE_CATEGORY" val="custom"/>
  <p:tag name="KSO_WM_TEMPLATE_INDEX" val="20204404"/>
  <p:tag name="KSO_WM_UNIT_LAYERLEVEL" val="1"/>
  <p:tag name="KSO_WM_TAG_VERSION" val="1.0"/>
  <p:tag name="KSO_WM_BEAUTIFY_FLAG" val="#wm#"/>
  <p:tag name="KSO_WM_UNIT_PRESET_TEXT" val="01"/>
</p:tagLst>
</file>

<file path=ppt/tags/tag363.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404_7*a*1"/>
  <p:tag name="KSO_WM_TEMPLATE_CATEGORY" val="custom"/>
  <p:tag name="KSO_WM_TEMPLATE_INDEX" val="20204404"/>
  <p:tag name="KSO_WM_UNIT_LAYERLEVEL" val="1"/>
  <p:tag name="KSO_WM_TAG_VERSION" val="1.0"/>
  <p:tag name="KSO_WM_BEAUTIFY_FLAG" val="#wm#"/>
  <p:tag name="KSO_WM_UNIT_PRESET_TEXT" val="单击添加大标题"/>
  <p:tag name="KSO_WM_UNIT_ISNUMDGMTITLE" val="0"/>
</p:tagLst>
</file>

<file path=ppt/tags/tag364.xml><?xml version="1.0" encoding="utf-8"?>
<p:tagLst xmlns:p="http://schemas.openxmlformats.org/presentationml/2006/main">
  <p:tag name="KSO_WM_SLIDE_ID" val="custom2020440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04"/>
  <p:tag name="KSO_WM_SLIDE_LAYOUT" val="a_e"/>
  <p:tag name="KSO_WM_SLIDE_LAYOUT_CNT" val="1_1"/>
</p:tagLst>
</file>

<file path=ppt/tags/tag36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6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67.xml><?xml version="1.0" encoding="utf-8"?>
<p:tagLst xmlns:p="http://schemas.openxmlformats.org/presentationml/2006/main">
  <p:tag name="KSO_WM_UNIT_TABLE_BEAUTIFY" val="smartTable{4ce5294d-af71-4fda-8928-574732fa9d7f}"/>
  <p:tag name="TABLE_ENDDRAG_ORIGIN_RECT" val="789*390"/>
  <p:tag name="TABLE_ENDDRAG_RECT" val="75*95*789*390"/>
</p:tagLst>
</file>

<file path=ppt/tags/tag368.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6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71.xml><?xml version="1.0" encoding="utf-8"?>
<p:tagLst xmlns:p="http://schemas.openxmlformats.org/presentationml/2006/main">
  <p:tag name="KSO_WM_UNIT_TABLE_BEAUTIFY" val="smartTable{168390fc-84a2-44a4-b56a-87604f519b57}"/>
  <p:tag name="TABLE_ENDDRAG_ORIGIN_RECT" val="767*446"/>
  <p:tag name="TABLE_ENDDRAG_RECT" val="110*57*767*446"/>
</p:tagLst>
</file>

<file path=ppt/tags/tag372.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7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7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75.xml><?xml version="1.0" encoding="utf-8"?>
<p:tagLst xmlns:p="http://schemas.openxmlformats.org/presentationml/2006/main">
  <p:tag name="KSO_WM_UNIT_TABLE_BEAUTIFY" val="smartTable{d09388da-179d-43ba-8852-5033da4da02a}"/>
  <p:tag name="TABLE_ENDDRAG_ORIGIN_RECT" val="822*263"/>
  <p:tag name="TABLE_ENDDRAG_RECT" val="84*44*822*263"/>
</p:tagLst>
</file>

<file path=ppt/tags/tag376.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7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7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79.xml><?xml version="1.0" encoding="utf-8"?>
<p:tagLst xmlns:p="http://schemas.openxmlformats.org/presentationml/2006/main">
  <p:tag name="KSO_WM_UNIT_TABLE_BEAUTIFY" val="smartTable{a911bff2-5ca8-45c1-9461-a22710ea1f4c}"/>
  <p:tag name="TABLE_ENDDRAG_ORIGIN_RECT" val="737*323"/>
  <p:tag name="TABLE_ENDDRAG_RECT" val="71*129*737*323"/>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8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8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83.xml><?xml version="1.0" encoding="utf-8"?>
<p:tagLst xmlns:p="http://schemas.openxmlformats.org/presentationml/2006/main">
  <p:tag name="KSO_WM_UNIT_TABLE_BEAUTIFY" val="smartTable{f197fe89-d765-4de4-ac03-c4f11d06ee32}"/>
  <p:tag name="TABLE_ENDDRAG_ORIGIN_RECT" val="688*419"/>
  <p:tag name="TABLE_ENDDRAG_RECT" val="197*80*688*419"/>
</p:tagLst>
</file>

<file path=ppt/tags/tag384.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8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8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87.xml><?xml version="1.0" encoding="utf-8"?>
<p:tagLst xmlns:p="http://schemas.openxmlformats.org/presentationml/2006/main">
  <p:tag name="KSO_WM_UNIT_TABLE_BEAUTIFY" val="smartTable{0faeca9c-c2af-4afa-b546-a8283d0e018d}"/>
  <p:tag name="TABLE_ENDDRAG_ORIGIN_RECT" val="667*329"/>
  <p:tag name="TABLE_ENDDRAG_RECT" val="153*114*667*329"/>
</p:tagLst>
</file>

<file path=ppt/tags/tag388.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91.xml><?xml version="1.0" encoding="utf-8"?>
<p:tagLst xmlns:p="http://schemas.openxmlformats.org/presentationml/2006/main">
  <p:tag name="KSO_WM_UNIT_TABLE_BEAUTIFY" val="smartTable{8bc544c4-bcf1-4ea7-b22c-f862ae1f5045}"/>
  <p:tag name="TABLE_ENDDRAG_ORIGIN_RECT" val="637*376"/>
  <p:tag name="TABLE_ENDDRAG_RECT" val="174*79*637*376"/>
</p:tagLst>
</file>

<file path=ppt/tags/tag392.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9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9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95.xml><?xml version="1.0" encoding="utf-8"?>
<p:tagLst xmlns:p="http://schemas.openxmlformats.org/presentationml/2006/main">
  <p:tag name="KSO_WM_UNIT_TABLE_BEAUTIFY" val="smartTable{0e98512d-55fd-4d74-ba79-19eb0e09aef6}"/>
  <p:tag name="TABLE_ENDDRAG_ORIGIN_RECT" val="819*427"/>
  <p:tag name="TABLE_ENDDRAG_RECT" val="77*55*819*427"/>
</p:tagLst>
</file>

<file path=ppt/tags/tag396.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39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39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399.xml><?xml version="1.0" encoding="utf-8"?>
<p:tagLst xmlns:p="http://schemas.openxmlformats.org/presentationml/2006/main">
  <p:tag name="KSO_WM_UNIT_TABLE_BEAUTIFY" val="smartTable{ea180872-bae8-4bfb-9fd5-292cd560ee2c}"/>
  <p:tag name="TABLE_ENDDRAG_ORIGIN_RECT" val="751*379"/>
  <p:tag name="TABLE_ENDDRAG_RECT" val="121*115*751*379"/>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0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0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03.xml><?xml version="1.0" encoding="utf-8"?>
<p:tagLst xmlns:p="http://schemas.openxmlformats.org/presentationml/2006/main">
  <p:tag name="KSO_WM_UNIT_TABLE_BEAUTIFY" val="smartTable{f2589fcc-486a-4949-838c-f6e62e368edc}"/>
  <p:tag name="TABLE_ENDDRAG_ORIGIN_RECT" val="703*358"/>
  <p:tag name="TABLE_ENDDRAG_RECT" val="146*124*703*358"/>
</p:tagLst>
</file>

<file path=ppt/tags/tag404.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0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0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07.xml><?xml version="1.0" encoding="utf-8"?>
<p:tagLst xmlns:p="http://schemas.openxmlformats.org/presentationml/2006/main">
  <p:tag name="KSO_WM_UNIT_TABLE_BEAUTIFY" val="smartTable{556b0adf-8c1d-4f8e-a208-6af0d13be376}"/>
  <p:tag name="TABLE_ENDDRAG_ORIGIN_RECT" val="715*373"/>
  <p:tag name="TABLE_ENDDRAG_RECT" val="137*87*715*373"/>
</p:tagLst>
</file>

<file path=ppt/tags/tag408.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0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11.xml><?xml version="1.0" encoding="utf-8"?>
<p:tagLst xmlns:p="http://schemas.openxmlformats.org/presentationml/2006/main">
  <p:tag name="KSO_WM_UNIT_TABLE_BEAUTIFY" val="smartTable{18849169-414c-4fe0-89d7-5a242bcfbbc2}"/>
  <p:tag name="TABLE_ENDDRAG_ORIGIN_RECT" val="722*299"/>
  <p:tag name="TABLE_ENDDRAG_RECT" val="133*135*722*299"/>
</p:tagLst>
</file>

<file path=ppt/tags/tag412.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1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1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15.xml><?xml version="1.0" encoding="utf-8"?>
<p:tagLst xmlns:p="http://schemas.openxmlformats.org/presentationml/2006/main">
  <p:tag name="KSO_WM_UNIT_TABLE_BEAUTIFY" val="smartTable{c87ca0ef-e194-4e0a-93bb-83b419ac3408}"/>
  <p:tag name="TABLE_ENDDRAG_ORIGIN_RECT" val="699*318"/>
  <p:tag name="TABLE_ENDDRAG_RECT" val="135*145*699*318"/>
</p:tagLst>
</file>

<file path=ppt/tags/tag416.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1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1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19.xml><?xml version="1.0" encoding="utf-8"?>
<p:tagLst xmlns:p="http://schemas.openxmlformats.org/presentationml/2006/main">
  <p:tag name="KSO_WM_UNIT_TABLE_BEAUTIFY" val="smartTable{6d2d764c-8e14-412e-a18b-2e1282348dae}"/>
  <p:tag name="TABLE_ENDDRAG_ORIGIN_RECT" val="729*358"/>
  <p:tag name="TABLE_ENDDRAG_RECT" val="122*127*729*358"/>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2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2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23.xml><?xml version="1.0" encoding="utf-8"?>
<p:tagLst xmlns:p="http://schemas.openxmlformats.org/presentationml/2006/main">
  <p:tag name="KSO_WM_UNIT_TABLE_BEAUTIFY" val="smartTable{e7b0585a-8a11-49ef-9925-53749536ad9b}"/>
  <p:tag name="TABLE_ENDDRAG_ORIGIN_RECT" val="805*292"/>
  <p:tag name="TABLE_ENDDRAG_RECT" val="102*148*805*292"/>
</p:tagLst>
</file>

<file path=ppt/tags/tag424.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2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2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27.xml><?xml version="1.0" encoding="utf-8"?>
<p:tagLst xmlns:p="http://schemas.openxmlformats.org/presentationml/2006/main">
  <p:tag name="KSO_WM_UNIT_TABLE_BEAUTIFY" val="smartTable{ae65eefa-80bb-4454-8c1f-c2af326a8aa0}"/>
  <p:tag name="TABLE_ENDDRAG_ORIGIN_RECT" val="667*279"/>
  <p:tag name="TABLE_ENDDRAG_RECT" val="158*159*667*279"/>
</p:tagLst>
</file>

<file path=ppt/tags/tag428.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2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31.xml><?xml version="1.0" encoding="utf-8"?>
<p:tagLst xmlns:p="http://schemas.openxmlformats.org/presentationml/2006/main">
  <p:tag name="KSO_WM_UNIT_TABLE_BEAUTIFY" val="smartTable{300d49d3-9fb7-446c-91a1-4af6e7d563e8}"/>
  <p:tag name="TABLE_ENDDRAG_ORIGIN_RECT" val="674*336"/>
  <p:tag name="TABLE_ENDDRAG_RECT" val="181*121*674*336"/>
</p:tagLst>
</file>

<file path=ppt/tags/tag432.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3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3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35.xml><?xml version="1.0" encoding="utf-8"?>
<p:tagLst xmlns:p="http://schemas.openxmlformats.org/presentationml/2006/main">
  <p:tag name="KSO_WM_UNIT_TABLE_BEAUTIFY" val="smartTable{c8fe218f-a65a-4397-81d2-fce8d7084917}"/>
  <p:tag name="TABLE_ENDDRAG_ORIGIN_RECT" val="669*286"/>
  <p:tag name="TABLE_ENDDRAG_RECT" val="144*161*669*286"/>
</p:tagLst>
</file>

<file path=ppt/tags/tag436.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3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3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39.xml><?xml version="1.0" encoding="utf-8"?>
<p:tagLst xmlns:p="http://schemas.openxmlformats.org/presentationml/2006/main">
  <p:tag name="KSO_WM_UNIT_TABLE_BEAUTIFY" val="smartTable{66477c7d-84b5-4397-bf1b-8e84f17112c0}"/>
  <p:tag name="TABLE_ENDDRAG_ORIGIN_RECT" val="669*254"/>
  <p:tag name="TABLE_ENDDRAG_RECT" val="127*204*669*254"/>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4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4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43.xml><?xml version="1.0" encoding="utf-8"?>
<p:tagLst xmlns:p="http://schemas.openxmlformats.org/presentationml/2006/main">
  <p:tag name="KSO_WM_UNIT_TABLE_BEAUTIFY" val="smartTable{8edd5078-1a72-435e-9299-ca6f75cde36b}"/>
  <p:tag name="TABLE_ENDDRAG_ORIGIN_RECT" val="578*226"/>
  <p:tag name="TABLE_ENDDRAG_RECT" val="160*188*578*226"/>
</p:tagLst>
</file>

<file path=ppt/tags/tag444.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4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4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47.xml><?xml version="1.0" encoding="utf-8"?>
<p:tagLst xmlns:p="http://schemas.openxmlformats.org/presentationml/2006/main">
  <p:tag name="KSO_WM_UNIT_TABLE_BEAUTIFY" val="smartTable{01938c2e-8eed-43bf-a694-b79f5c465519}"/>
  <p:tag name="TABLE_ENDDRAG_ORIGIN_RECT" val="682*276"/>
  <p:tag name="TABLE_ENDDRAG_RECT" val="130*173*682*276"/>
</p:tagLst>
</file>

<file path=ppt/tags/tag448.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4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51.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5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5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54.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5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5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57.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5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5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0.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404_7*i*1"/>
  <p:tag name="KSO_WM_TEMPLATE_CATEGORY" val="custom"/>
  <p:tag name="KSO_WM_TEMPLATE_INDEX" val="20204404"/>
  <p:tag name="KSO_WM_UNIT_LAYERLEVEL" val="1"/>
  <p:tag name="KSO_WM_TAG_VERSION" val="1.0"/>
  <p:tag name="KSO_WM_BEAUTIFY_FLAG" val="#wm#"/>
</p:tagLst>
</file>

<file path=ppt/tags/tag462.xml><?xml version="1.0" encoding="utf-8"?>
<p:tagLst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404_7*e*1"/>
  <p:tag name="KSO_WM_TEMPLATE_CATEGORY" val="custom"/>
  <p:tag name="KSO_WM_TEMPLATE_INDEX" val="20204404"/>
  <p:tag name="KSO_WM_UNIT_LAYERLEVEL" val="1"/>
  <p:tag name="KSO_WM_TAG_VERSION" val="1.0"/>
  <p:tag name="KSO_WM_BEAUTIFY_FLAG" val="#wm#"/>
  <p:tag name="KSO_WM_UNIT_PRESET_TEXT" val="01"/>
</p:tagLst>
</file>

<file path=ppt/tags/tag463.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404_7*a*1"/>
  <p:tag name="KSO_WM_TEMPLATE_CATEGORY" val="custom"/>
  <p:tag name="KSO_WM_TEMPLATE_INDEX" val="20204404"/>
  <p:tag name="KSO_WM_UNIT_LAYERLEVEL" val="1"/>
  <p:tag name="KSO_WM_TAG_VERSION" val="1.0"/>
  <p:tag name="KSO_WM_BEAUTIFY_FLAG" val="#wm#"/>
  <p:tag name="KSO_WM_UNIT_PRESET_TEXT" val="单击添加大标题"/>
  <p:tag name="KSO_WM_UNIT_ISNUMDGMTITLE" val="0"/>
</p:tagLst>
</file>

<file path=ppt/tags/tag464.xml><?xml version="1.0" encoding="utf-8"?>
<p:tagLst xmlns:p="http://schemas.openxmlformats.org/presentationml/2006/main">
  <p:tag name="KSO_WM_SLIDE_ID" val="custom2020440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04"/>
  <p:tag name="KSO_WM_SLIDE_LAYOUT" val="a_e"/>
  <p:tag name="KSO_WM_SLIDE_LAYOUT_CNT" val="1_1"/>
</p:tagLst>
</file>

<file path=ppt/tags/tag46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6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67.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404_7*i*1"/>
  <p:tag name="KSO_WM_TEMPLATE_CATEGORY" val="custom"/>
  <p:tag name="KSO_WM_TEMPLATE_INDEX" val="20204404"/>
  <p:tag name="KSO_WM_UNIT_LAYERLEVEL" val="1"/>
  <p:tag name="KSO_WM_TAG_VERSION" val="1.0"/>
  <p:tag name="KSO_WM_BEAUTIFY_FLAG" val="#wm#"/>
</p:tagLst>
</file>

<file path=ppt/tags/tag469.xml><?xml version="1.0" encoding="utf-8"?>
<p:tagLst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404_7*e*1"/>
  <p:tag name="KSO_WM_TEMPLATE_CATEGORY" val="custom"/>
  <p:tag name="KSO_WM_TEMPLATE_INDEX" val="20204404"/>
  <p:tag name="KSO_WM_UNIT_LAYERLEVEL" val="1"/>
  <p:tag name="KSO_WM_TAG_VERSION" val="1.0"/>
  <p:tag name="KSO_WM_BEAUTIFY_FLAG" val="#wm#"/>
  <p:tag name="KSO_WM_UNIT_PRESET_TEXT" val="0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0.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404_7*a*1"/>
  <p:tag name="KSO_WM_TEMPLATE_CATEGORY" val="custom"/>
  <p:tag name="KSO_WM_TEMPLATE_INDEX" val="20204404"/>
  <p:tag name="KSO_WM_UNIT_LAYERLEVEL" val="1"/>
  <p:tag name="KSO_WM_TAG_VERSION" val="1.0"/>
  <p:tag name="KSO_WM_BEAUTIFY_FLAG" val="#wm#"/>
  <p:tag name="KSO_WM_UNIT_PRESET_TEXT" val="单击添加大标题"/>
  <p:tag name="KSO_WM_UNIT_ISNUMDGMTITLE" val="0"/>
</p:tagLst>
</file>

<file path=ppt/tags/tag471.xml><?xml version="1.0" encoding="utf-8"?>
<p:tagLst xmlns:p="http://schemas.openxmlformats.org/presentationml/2006/main">
  <p:tag name="KSO_WM_SLIDE_ID" val="custom2020440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04"/>
  <p:tag name="KSO_WM_SLIDE_LAYOUT" val="a_e"/>
  <p:tag name="KSO_WM_SLIDE_LAYOUT_CNT" val="1_1"/>
</p:tagLst>
</file>

<file path=ppt/tags/tag47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7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74.xml><?xml version="1.0" encoding="utf-8"?>
<p:tagLst xmlns:p="http://schemas.openxmlformats.org/presentationml/2006/main">
  <p:tag name="KSO_WM_UNIT_TABLE_BEAUTIFY" val="smartTable{27563055-89e7-4b4d-9767-c813dc56d6ff}"/>
  <p:tag name="TABLE_ENDDRAG_ORIGIN_RECT" val="771*292"/>
  <p:tag name="TABLE_ENDDRAG_RECT" val="79*168*771*292"/>
</p:tagLst>
</file>

<file path=ppt/tags/tag475.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7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7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78.xml><?xml version="1.0" encoding="utf-8"?>
<p:tagLst xmlns:p="http://schemas.openxmlformats.org/presentationml/2006/main">
  <p:tag name="KSO_WM_UNIT_TABLE_BEAUTIFY" val="smartTable{9a64de1b-f3e2-4ff9-a544-74d3de9e3be3}"/>
  <p:tag name="TABLE_ENDDRAG_ORIGIN_RECT" val="853*435"/>
  <p:tag name="TABLE_ENDDRAG_RECT" val="64*43*853*435"/>
</p:tagLst>
</file>

<file path=ppt/tags/tag479.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8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82.xml><?xml version="1.0" encoding="utf-8"?>
<p:tagLst xmlns:p="http://schemas.openxmlformats.org/presentationml/2006/main">
  <p:tag name="KSO_WM_UNIT_TABLE_BEAUTIFY" val="smartTable{af13b597-7c66-4739-83c8-efa7c8f7ea23}"/>
  <p:tag name="TABLE_ENDDRAG_ORIGIN_RECT" val="760*393"/>
  <p:tag name="TABLE_ENDDRAG_RECT" val="101*49*760*393"/>
</p:tagLst>
</file>

<file path=ppt/tags/tag483.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8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8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86.xml><?xml version="1.0" encoding="utf-8"?>
<p:tagLst xmlns:p="http://schemas.openxmlformats.org/presentationml/2006/main">
  <p:tag name="KSO_WM_UNIT_TABLE_BEAUTIFY" val="smartTable{80aad9af-eedd-496a-b086-97bd4e33f059}"/>
  <p:tag name="TABLE_ENDDRAG_ORIGIN_RECT" val="814*438"/>
  <p:tag name="TABLE_ENDDRAG_RECT" val="73*58*814*438"/>
</p:tagLst>
</file>

<file path=ppt/tags/tag487.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0.xml><?xml version="1.0" encoding="utf-8"?>
<p:tagLst xmlns:p="http://schemas.openxmlformats.org/presentationml/2006/main">
  <p:tag name="KSO_WM_UNIT_TABLE_BEAUTIFY" val="smartTable{b2461f8a-b58b-418b-ba88-d2f3d709603c}"/>
  <p:tag name="TABLE_ENDDRAG_ORIGIN_RECT" val="850*459"/>
  <p:tag name="TABLE_ENDDRAG_RECT" val="48*49*850*459"/>
</p:tagLst>
</file>

<file path=ppt/tags/tag491.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9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9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94.xml><?xml version="1.0" encoding="utf-8"?>
<p:tagLst xmlns:p="http://schemas.openxmlformats.org/presentationml/2006/main">
  <p:tag name="KSO_WM_UNIT_TABLE_BEAUTIFY" val="smartTable{0fdef3eb-8f1d-44ec-8c73-29f42088c461}"/>
  <p:tag name="TABLE_ENDDRAG_ORIGIN_RECT" val="815*416"/>
  <p:tag name="TABLE_ENDDRAG_RECT" val="58*60*815*416"/>
</p:tagLst>
</file>

<file path=ppt/tags/tag495.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49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49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498.xml><?xml version="1.0" encoding="utf-8"?>
<p:tagLst xmlns:p="http://schemas.openxmlformats.org/presentationml/2006/main">
  <p:tag name="KSO_WM_UNIT_TABLE_BEAUTIFY" val="smartTable{ceb745a9-895f-4cc4-a9b0-cd5db138d4e8}"/>
  <p:tag name="TABLE_ENDDRAG_ORIGIN_RECT" val="806*432"/>
  <p:tag name="TABLE_ENDDRAG_RECT" val="70*42*806*432"/>
</p:tagLst>
</file>

<file path=ppt/tags/tag499.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50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502.xml><?xml version="1.0" encoding="utf-8"?>
<p:tagLst xmlns:p="http://schemas.openxmlformats.org/presentationml/2006/main">
  <p:tag name="KSO_WM_UNIT_TABLE_BEAUTIFY" val="smartTable{d3f90055-e013-454c-8311-dd8adead4850}"/>
  <p:tag name="TABLE_ENDDRAG_ORIGIN_RECT" val="742*384"/>
  <p:tag name="TABLE_ENDDRAG_RECT" val="110*78*742*384"/>
</p:tagLst>
</file>

<file path=ppt/tags/tag503.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50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50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506.xml><?xml version="1.0" encoding="utf-8"?>
<p:tagLst xmlns:p="http://schemas.openxmlformats.org/presentationml/2006/main">
  <p:tag name="KSO_WM_UNIT_TABLE_BEAUTIFY" val="smartTable{9c58c103-bc92-4a27-b8bc-8b76e60ce77d}"/>
  <p:tag name="TABLE_ENDDRAG_ORIGIN_RECT" val="799*463"/>
  <p:tag name="TABLE_ENDDRAG_RECT" val="81*30*799*463"/>
</p:tagLst>
</file>

<file path=ppt/tags/tag507.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50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50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p="http://schemas.openxmlformats.org/presentationml/2006/main">
  <p:tag name="KSO_WM_UNIT_TABLE_BEAUTIFY" val="smartTable{90fc2e7b-ce9f-40ca-9cfa-7699a078a69a}"/>
  <p:tag name="TABLE_ENDDRAG_ORIGIN_RECT" val="793*448"/>
  <p:tag name="TABLE_ENDDRAG_RECT" val="58*45*793*448"/>
</p:tagLst>
</file>

<file path=ppt/tags/tag511.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51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1"/>
  <p:tag name="KSO_WM_UNIT_ID" val="custom20204404_14*i*1"/>
  <p:tag name="KSO_WM_TEMPLATE_CATEGORY" val="custom"/>
  <p:tag name="KSO_WM_TEMPLATE_INDEX" val="20204404"/>
  <p:tag name="KSO_WM_UNIT_LAYERLEVEL" val="1"/>
  <p:tag name="KSO_WM_TAG_VERSION" val="1.0"/>
  <p:tag name="KSO_WM_BEAUTIFY_FLAG" val="#wm#"/>
</p:tagLst>
</file>

<file path=ppt/tags/tag51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TYPE" val="i"/>
  <p:tag name="KSO_WM_UNIT_INDEX" val="2"/>
  <p:tag name="KSO_WM_UNIT_ID" val="custom20204404_14*i*2"/>
  <p:tag name="KSO_WM_TEMPLATE_CATEGORY" val="custom"/>
  <p:tag name="KSO_WM_TEMPLATE_INDEX" val="20204404"/>
  <p:tag name="KSO_WM_UNIT_LAYERLEVEL" val="1"/>
  <p:tag name="KSO_WM_TAG_VERSION" val="1.0"/>
  <p:tag name="KSO_WM_BEAUTIFY_FLAG" val="#wm#"/>
</p:tagLst>
</file>

<file path=ppt/tags/tag514.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SLIDE_ID" val="custom20204404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959*437"/>
  <p:tag name="KSO_WM_SLIDE_POSITION" val="0*102"/>
  <p:tag name="KSO_WM_TAG_VERSION" val="1.0"/>
  <p:tag name="KSO_WM_BEAUTIFY_FLAG" val="#wm#"/>
  <p:tag name="KSO_WM_TEMPLATE_CATEGORY" val="custom"/>
  <p:tag name="KSO_WM_TEMPLATE_INDEX" val="20204404"/>
  <p:tag name="KSO_WM_SLIDE_LAYOUT" val="a_f_i"/>
  <p:tag name="KSO_WM_SLIDE_LAYOUT_CNT" val="1_1_1"/>
</p:tagLst>
</file>

<file path=ppt/tags/tag515.xml><?xml version="1.0" encoding="utf-8"?>
<p:tagLst xmlns:p="http://schemas.openxmlformats.org/presentationml/2006/main">
  <p:tag name="KSO_WM_UNIT_PLACING_PICTURE_USER_VIEWPORT" val="{&quot;height&quot;:6450,&quot;width&quot;:6450}"/>
</p:tagLst>
</file>

<file path=ppt/tags/tag516.xml><?xml version="1.0" encoding="utf-8"?>
<p:tagLst xmlns:p="http://schemas.openxmlformats.org/presentationml/2006/main">
  <p:tag name="KSO_WM_BEAUTIFY_FLAG" val="#wm#"/>
  <p:tag name="KSO_WM_TEMPLATE_CATEGORY" val="custom"/>
  <p:tag name="KSO_WM_TEMPLATE_INDEX" val="20204404"/>
</p:tagLst>
</file>

<file path=ppt/tags/tag517.xml><?xml version="1.0" encoding="utf-8"?>
<p:tagLst xmlns:p="http://schemas.openxmlformats.org/presentationml/2006/main">
  <p:tag name="KSO_WM_UNIT_ISCONTENTSTITLE" val="0"/>
  <p:tag name="KSO_WM_UNIT_NOCLEAR" val="1"/>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404_35*a*1"/>
  <p:tag name="KSO_WM_TEMPLATE_CATEGORY" val="custom"/>
  <p:tag name="KSO_WM_TEMPLATE_INDEX" val="20204404"/>
  <p:tag name="KSO_WM_UNIT_LAYERLEVEL" val="1"/>
  <p:tag name="KSO_WM_TAG_VERSION" val="1.0"/>
  <p:tag name="KSO_WM_BEAUTIFY_FLAG" val="#wm#"/>
  <p:tag name="KSO_WM_UNIT_PRESET_TEXT" val="感谢观看"/>
  <p:tag name="KSO_WM_UNIT_ISNUMDGMTITLE" val="0"/>
</p:tagLst>
</file>

<file path=ppt/tags/tag518.xml><?xml version="1.0" encoding="utf-8"?>
<p:tagLst xmlns:p="http://schemas.openxmlformats.org/presentationml/2006/main">
  <p:tag name="KSO_WM_SLIDE_ID" val="custom20204404_35"/>
  <p:tag name="KSO_WM_TEMPLATE_SUBCATEGORY" val="0"/>
  <p:tag name="KSO_WM_TEMPLATE_MASTER_TYPE" val="1"/>
  <p:tag name="KSO_WM_TEMPLATE_COLOR_TYPE" val="1"/>
  <p:tag name="KSO_WM_SLIDE_TYPE" val="endPage"/>
  <p:tag name="KSO_WM_SLIDE_SUBTYPE" val="pureTxt"/>
  <p:tag name="KSO_WM_SLIDE_ITEM_CNT" val="0"/>
  <p:tag name="KSO_WM_SLIDE_INDEX" val="35"/>
  <p:tag name="KSO_WM_TAG_VERSION" val="1.0"/>
  <p:tag name="KSO_WM_BEAUTIFY_FLAG" val="#wm#"/>
  <p:tag name="KSO_WM_TEMPLATE_CATEGORY" val="custom"/>
  <p:tag name="KSO_WM_TEMPLATE_INDEX" val="20204404"/>
  <p:tag name="KSO_WM_SLIDE_LAYOUT" val="a_b"/>
  <p:tag name="KSO_WM_SLIDE_LAYOUT_CNT" val="1_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FFFFFF"/>
      </a:dk2>
      <a:lt2>
        <a:srgbClr val="262626"/>
      </a:lt2>
      <a:accent1>
        <a:srgbClr val="ED833D"/>
      </a:accent1>
      <a:accent2>
        <a:srgbClr val="C59B3E"/>
      </a:accent2>
      <a:accent3>
        <a:srgbClr val="99B44C"/>
      </a:accent3>
      <a:accent4>
        <a:srgbClr val="71CB6A"/>
      </a:accent4>
      <a:accent5>
        <a:srgbClr val="51DE99"/>
      </a:accent5>
      <a:accent6>
        <a:srgbClr val="3EEDD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65">
      <a:dk1>
        <a:srgbClr val="000000"/>
      </a:dk1>
      <a:lt1>
        <a:srgbClr val="FFFFFF"/>
      </a:lt1>
      <a:dk2>
        <a:srgbClr val="FFFFFF"/>
      </a:dk2>
      <a:lt2>
        <a:srgbClr val="262626"/>
      </a:lt2>
      <a:accent1>
        <a:srgbClr val="ED833D"/>
      </a:accent1>
      <a:accent2>
        <a:srgbClr val="C59B3E"/>
      </a:accent2>
      <a:accent3>
        <a:srgbClr val="99B44C"/>
      </a:accent3>
      <a:accent4>
        <a:srgbClr val="71CB6A"/>
      </a:accent4>
      <a:accent5>
        <a:srgbClr val="51DE99"/>
      </a:accent5>
      <a:accent6>
        <a:srgbClr val="3EEDD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9525">
          <a:noFill/>
        </a:ln>
      </a:spPr>
      <a:bodyPr wrap="square">
        <a:spAutoFit/>
      </a:bodyPr>
      <a:lstStyle>
        <a:defPPr indent="419100" algn="l">
          <a:defRPr lang="zh-CN" sz="1400" b="0">
            <a:solidFill>
              <a:srgbClr val="000000"/>
            </a:solidFill>
            <a:ea typeface="宋体" panose="02010600030101010101" pitchFamily="2"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44840</Words>
  <Application>WPS 演示</Application>
  <PresentationFormat>宽屏</PresentationFormat>
  <Paragraphs>4654</Paragraphs>
  <Slides>56</Slides>
  <Notes>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56</vt:i4>
      </vt:variant>
    </vt:vector>
  </HeadingPairs>
  <TitlesOfParts>
    <vt:vector size="70" baseType="lpstr">
      <vt:lpstr>Arial</vt:lpstr>
      <vt:lpstr>宋体</vt:lpstr>
      <vt:lpstr>Wingdings</vt:lpstr>
      <vt:lpstr>微软雅黑</vt:lpstr>
      <vt:lpstr>汉仪旗黑-85S</vt:lpstr>
      <vt:lpstr>黑体</vt:lpstr>
      <vt:lpstr>仿宋</vt:lpstr>
      <vt:lpstr>Arial Unicode MS</vt:lpstr>
      <vt:lpstr>Calibri</vt:lpstr>
      <vt:lpstr>Times New Roman</vt:lpstr>
      <vt:lpstr>华文新魏</vt:lpstr>
      <vt:lpstr>Office 主题</vt:lpstr>
      <vt:lpstr>1_Office 主题​​</vt:lpstr>
      <vt:lpstr>2_Office 主题​​</vt:lpstr>
      <vt:lpstr>市级企业技术中心申报政策解读</vt:lpstr>
      <vt:lpstr>PowerPoint 演示文稿</vt:lpstr>
      <vt:lpstr>企业技术中心相关政策 </vt:lpstr>
      <vt:lpstr>PowerPoint 演示文稿</vt:lpstr>
      <vt:lpstr>PowerPoint 演示文稿</vt:lpstr>
      <vt:lpstr>PowerPoint 演示文稿</vt:lpstr>
      <vt:lpstr>PowerPoint 演示文稿</vt:lpstr>
      <vt:lpstr>PowerPoint 演示文稿</vt:lpstr>
      <vt:lpstr>企业技术中心相关材料编写要求</vt:lpstr>
      <vt:lpstr>PowerPoint 演示文稿</vt:lpstr>
      <vt:lpstr>PowerPoint 演示文稿</vt:lpstr>
      <vt:lpstr>PowerPoint 演示文稿</vt:lpstr>
      <vt:lpstr>企业技术中心申请报告编写提纲 </vt:lpstr>
      <vt:lpstr>PowerPoint 演示文稿</vt:lpstr>
      <vt:lpstr>企业技术中心评价数据表及指标解释</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工作总结编写提纲</vt:lpstr>
      <vt:lpstr>PowerPoint 演示文稿</vt:lpstr>
      <vt:lpstr>评价指标体系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薄荷</cp:lastModifiedBy>
  <cp:revision>13</cp:revision>
  <dcterms:created xsi:type="dcterms:W3CDTF">2021-08-04T02:50:00Z</dcterms:created>
  <dcterms:modified xsi:type="dcterms:W3CDTF">2021-08-24T07:10:00Z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